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108"/>
  </p:notesMasterIdLst>
  <p:sldIdLst>
    <p:sldId id="446" r:id="rId2"/>
    <p:sldId id="261" r:id="rId3"/>
    <p:sldId id="721" r:id="rId4"/>
    <p:sldId id="523" r:id="rId5"/>
    <p:sldId id="691" r:id="rId6"/>
    <p:sldId id="771" r:id="rId7"/>
    <p:sldId id="772" r:id="rId8"/>
    <p:sldId id="774" r:id="rId9"/>
    <p:sldId id="775" r:id="rId10"/>
    <p:sldId id="622" r:id="rId11"/>
    <p:sldId id="667" r:id="rId12"/>
    <p:sldId id="776" r:id="rId13"/>
    <p:sldId id="777" r:id="rId14"/>
    <p:sldId id="781" r:id="rId15"/>
    <p:sldId id="783" r:id="rId16"/>
    <p:sldId id="784" r:id="rId17"/>
    <p:sldId id="785" r:id="rId18"/>
    <p:sldId id="787" r:id="rId19"/>
    <p:sldId id="778" r:id="rId20"/>
    <p:sldId id="779" r:id="rId21"/>
    <p:sldId id="780" r:id="rId22"/>
    <p:sldId id="782" r:id="rId23"/>
    <p:sldId id="786" r:id="rId24"/>
    <p:sldId id="789" r:id="rId25"/>
    <p:sldId id="788" r:id="rId26"/>
    <p:sldId id="790" r:id="rId27"/>
    <p:sldId id="791" r:id="rId28"/>
    <p:sldId id="792" r:id="rId29"/>
    <p:sldId id="793" r:id="rId30"/>
    <p:sldId id="794" r:id="rId31"/>
    <p:sldId id="795" r:id="rId32"/>
    <p:sldId id="797" r:id="rId33"/>
    <p:sldId id="798" r:id="rId34"/>
    <p:sldId id="799" r:id="rId35"/>
    <p:sldId id="800" r:id="rId36"/>
    <p:sldId id="801" r:id="rId37"/>
    <p:sldId id="802" r:id="rId38"/>
    <p:sldId id="803" r:id="rId39"/>
    <p:sldId id="796" r:id="rId40"/>
    <p:sldId id="804" r:id="rId41"/>
    <p:sldId id="805" r:id="rId42"/>
    <p:sldId id="806" r:id="rId43"/>
    <p:sldId id="808" r:id="rId44"/>
    <p:sldId id="809" r:id="rId45"/>
    <p:sldId id="807" r:id="rId46"/>
    <p:sldId id="810" r:id="rId47"/>
    <p:sldId id="811" r:id="rId48"/>
    <p:sldId id="813" r:id="rId49"/>
    <p:sldId id="814" r:id="rId50"/>
    <p:sldId id="827" r:id="rId51"/>
    <p:sldId id="812" r:id="rId52"/>
    <p:sldId id="815" r:id="rId53"/>
    <p:sldId id="816" r:id="rId54"/>
    <p:sldId id="817" r:id="rId55"/>
    <p:sldId id="818" r:id="rId56"/>
    <p:sldId id="825" r:id="rId57"/>
    <p:sldId id="819" r:id="rId58"/>
    <p:sldId id="820" r:id="rId59"/>
    <p:sldId id="821" r:id="rId60"/>
    <p:sldId id="824" r:id="rId61"/>
    <p:sldId id="822" r:id="rId62"/>
    <p:sldId id="826" r:id="rId63"/>
    <p:sldId id="823" r:id="rId64"/>
    <p:sldId id="828" r:id="rId65"/>
    <p:sldId id="829" r:id="rId66"/>
    <p:sldId id="830" r:id="rId67"/>
    <p:sldId id="831" r:id="rId68"/>
    <p:sldId id="833" r:id="rId69"/>
    <p:sldId id="834" r:id="rId70"/>
    <p:sldId id="835" r:id="rId71"/>
    <p:sldId id="836" r:id="rId72"/>
    <p:sldId id="837" r:id="rId73"/>
    <p:sldId id="838" r:id="rId74"/>
    <p:sldId id="839" r:id="rId75"/>
    <p:sldId id="832" r:id="rId76"/>
    <p:sldId id="840" r:id="rId77"/>
    <p:sldId id="841" r:id="rId78"/>
    <p:sldId id="842" r:id="rId79"/>
    <p:sldId id="844" r:id="rId80"/>
    <p:sldId id="845" r:id="rId81"/>
    <p:sldId id="846" r:id="rId82"/>
    <p:sldId id="848" r:id="rId83"/>
    <p:sldId id="863" r:id="rId84"/>
    <p:sldId id="864" r:id="rId85"/>
    <p:sldId id="865" r:id="rId86"/>
    <p:sldId id="866" r:id="rId87"/>
    <p:sldId id="847" r:id="rId88"/>
    <p:sldId id="849" r:id="rId89"/>
    <p:sldId id="850" r:id="rId90"/>
    <p:sldId id="854" r:id="rId91"/>
    <p:sldId id="851" r:id="rId92"/>
    <p:sldId id="852" r:id="rId93"/>
    <p:sldId id="855" r:id="rId94"/>
    <p:sldId id="853" r:id="rId95"/>
    <p:sldId id="867" r:id="rId96"/>
    <p:sldId id="843" r:id="rId97"/>
    <p:sldId id="598" r:id="rId98"/>
    <p:sldId id="770" r:id="rId99"/>
    <p:sldId id="856" r:id="rId100"/>
    <p:sldId id="857" r:id="rId101"/>
    <p:sldId id="858" r:id="rId102"/>
    <p:sldId id="859" r:id="rId103"/>
    <p:sldId id="860" r:id="rId104"/>
    <p:sldId id="861" r:id="rId105"/>
    <p:sldId id="862" r:id="rId106"/>
    <p:sldId id="482" r:id="rId107"/>
  </p:sldIdLst>
  <p:sldSz cx="12192000" cy="6858000"/>
  <p:notesSz cx="6670675" cy="97774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185194"/>
    <a:srgbClr val="E7F2EE"/>
    <a:srgbClr val="F37045"/>
    <a:srgbClr val="F58532"/>
    <a:srgbClr val="A8BDE4"/>
    <a:srgbClr val="DCE5F4"/>
    <a:srgbClr val="C5E0F5"/>
    <a:srgbClr val="DEE6F4"/>
    <a:srgbClr val="55A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7" autoAdjust="0"/>
    <p:restoredTop sz="92996" autoAdjust="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626" cy="49056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8505" y="0"/>
            <a:ext cx="2890626" cy="49056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5EA4C-C730-45EE-962B-B75D339BE59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1638" y="1222375"/>
            <a:ext cx="5867400" cy="3300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7068" y="4705380"/>
            <a:ext cx="5336540" cy="384985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86846"/>
            <a:ext cx="2890626" cy="4905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8505" y="9286846"/>
            <a:ext cx="2890626" cy="4905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EEA2C-B15A-41FB-8CEE-35D5B1FD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1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7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61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06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61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3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4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1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7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1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24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6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1EFEC87-627D-0135-8A38-5E4C65C2880A}"/>
              </a:ext>
            </a:extLst>
          </p:cNvPr>
          <p:cNvGrpSpPr/>
          <p:nvPr/>
        </p:nvGrpSpPr>
        <p:grpSpPr>
          <a:xfrm>
            <a:off x="139785" y="145473"/>
            <a:ext cx="5279940" cy="1121352"/>
            <a:chOff x="139785" y="145473"/>
            <a:chExt cx="4494304" cy="925945"/>
          </a:xfrm>
        </p:grpSpPr>
        <p:sp>
          <p:nvSpPr>
            <p:cNvPr id="2" name="Text Box 1">
              <a:extLst>
                <a:ext uri="{FF2B5EF4-FFF2-40B4-BE49-F238E27FC236}">
                  <a16:creationId xmlns:a16="http://schemas.microsoft.com/office/drawing/2014/main" id="{5EE6A3AC-BFEE-7F94-B4AA-3205C6FCD735}"/>
                </a:ext>
              </a:extLst>
            </p:cNvPr>
            <p:cNvSpPr txBox="1"/>
            <p:nvPr/>
          </p:nvSpPr>
          <p:spPr>
            <a:xfrm>
              <a:off x="1681103" y="322666"/>
              <a:ext cx="2952986" cy="68618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Data Visualization </a:t>
              </a:r>
            </a:p>
            <a:p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in </a:t>
              </a:r>
              <a:r>
                <a:rPr lang="en-US" sz="2400" b="1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Power BI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B1F97BF-72B2-9E3F-2C41-0E07BA37E311}"/>
                </a:ext>
              </a:extLst>
            </p:cNvPr>
            <p:cNvGrpSpPr/>
            <p:nvPr/>
          </p:nvGrpSpPr>
          <p:grpSpPr>
            <a:xfrm>
              <a:off x="139785" y="145473"/>
              <a:ext cx="1587415" cy="925945"/>
              <a:chOff x="5421884" y="3048000"/>
              <a:chExt cx="5996817" cy="3546761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99B83C-EC1F-DC18-F69D-5BE9E0225DDA}"/>
                  </a:ext>
                </a:extLst>
              </p:cNvPr>
              <p:cNvGrpSpPr/>
              <p:nvPr/>
            </p:nvGrpSpPr>
            <p:grpSpPr>
              <a:xfrm>
                <a:off x="5421884" y="3048000"/>
                <a:ext cx="5828147" cy="3546761"/>
                <a:chOff x="2660071" y="1366982"/>
                <a:chExt cx="6871856" cy="4110179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2B6D9048-1711-1941-9524-9C93EF8E2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6521" y="1380839"/>
                  <a:ext cx="6858957" cy="4096322"/>
                </a:xfrm>
                <a:prstGeom prst="rect">
                  <a:avLst/>
                </a:prstGeom>
              </p:spPr>
            </p:pic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EB705DF-C543-BB46-FFA6-BA983E7F1CAA}"/>
                    </a:ext>
                  </a:extLst>
                </p:cNvPr>
                <p:cNvSpPr/>
                <p:nvPr/>
              </p:nvSpPr>
              <p:spPr>
                <a:xfrm>
                  <a:off x="8460509" y="1366982"/>
                  <a:ext cx="1071418" cy="3325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640B5B7-1B46-857D-70C1-BEC8126D5FCD}"/>
                    </a:ext>
                  </a:extLst>
                </p:cNvPr>
                <p:cNvSpPr/>
                <p:nvPr/>
              </p:nvSpPr>
              <p:spPr>
                <a:xfrm>
                  <a:off x="2660071" y="5019964"/>
                  <a:ext cx="406401" cy="355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F399CF6-7390-F2E1-F9D1-4A3ED4BEC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6292" y="3753263"/>
                <a:ext cx="1292409" cy="1359421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1DF82F-0400-6A8C-B2BC-7670AC18C33E}"/>
              </a:ext>
            </a:extLst>
          </p:cNvPr>
          <p:cNvGrpSpPr/>
          <p:nvPr/>
        </p:nvGrpSpPr>
        <p:grpSpPr>
          <a:xfrm>
            <a:off x="1207485" y="4242688"/>
            <a:ext cx="4888515" cy="1828800"/>
            <a:chOff x="235328" y="4799756"/>
            <a:chExt cx="4888515" cy="1828800"/>
          </a:xfrm>
        </p:grpSpPr>
        <p:pic>
          <p:nvPicPr>
            <p:cNvPr id="11" name="Picture 10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C6036B64-44ED-1279-F94E-701F6D1F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811" y="5913008"/>
              <a:ext cx="2084032" cy="7155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499E67-65A5-B181-DDFC-54C21C28D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2324" y="4934719"/>
              <a:ext cx="1484300" cy="978289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E0D024C-1CE5-F67D-A76F-4E336FE8F641}"/>
                </a:ext>
              </a:extLst>
            </p:cNvPr>
            <p:cNvGrpSpPr/>
            <p:nvPr/>
          </p:nvGrpSpPr>
          <p:grpSpPr>
            <a:xfrm>
              <a:off x="235328" y="4799756"/>
              <a:ext cx="2804483" cy="1828800"/>
              <a:chOff x="400535" y="4434996"/>
              <a:chExt cx="2842360" cy="1828800"/>
            </a:xfrm>
          </p:grpSpPr>
          <p:pic>
            <p:nvPicPr>
              <p:cNvPr id="14" name="Picture 13" descr="Logo, icon&#10;&#10;Description automatically generated">
                <a:extLst>
                  <a:ext uri="{FF2B5EF4-FFF2-40B4-BE49-F238E27FC236}">
                    <a16:creationId xmlns:a16="http://schemas.microsoft.com/office/drawing/2014/main" id="{4269AD61-616D-F176-415B-C35999412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6808" y="5735267"/>
                <a:ext cx="420827" cy="365694"/>
              </a:xfrm>
              <a:prstGeom prst="rect">
                <a:avLst/>
              </a:prstGeom>
            </p:spPr>
          </p:pic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C7B3E9FF-4289-B12C-22BF-FD6968E5A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535" y="4434996"/>
                <a:ext cx="2842360" cy="18288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Prepared By :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Said Fawzy</a:t>
                </a:r>
              </a:p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Manager of Information Center</a:t>
                </a:r>
              </a:p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Tendering Department</a:t>
                </a:r>
              </a:p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Arab Contractors </a:t>
                </a: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1233B80-5632-FC8E-54D6-6CCD8C462765}"/>
              </a:ext>
            </a:extLst>
          </p:cNvPr>
          <p:cNvSpPr/>
          <p:nvPr/>
        </p:nvSpPr>
        <p:spPr>
          <a:xfrm>
            <a:off x="0" y="2232276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04 Interactive Report</a:t>
            </a:r>
          </a:p>
        </p:txBody>
      </p:sp>
    </p:spTree>
    <p:extLst>
      <p:ext uri="{BB962C8B-B14F-4D97-AF65-F5344CB8AC3E}">
        <p14:creationId xmlns:p14="http://schemas.microsoft.com/office/powerpoint/2010/main" val="249262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5476D-7D3B-387C-5F35-4D39B216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C4447-EFBF-874E-20F4-76913827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91" y="2663178"/>
            <a:ext cx="4788730" cy="31378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DB40C9-64AF-F81B-8298-507E730C622E}"/>
              </a:ext>
            </a:extLst>
          </p:cNvPr>
          <p:cNvSpPr txBox="1">
            <a:spLocks/>
          </p:cNvSpPr>
          <p:nvPr/>
        </p:nvSpPr>
        <p:spPr>
          <a:xfrm>
            <a:off x="955519" y="661529"/>
            <a:ext cx="10280962" cy="21111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Times New Roman" panose="02020603050405020304" pitchFamily="18" charset="0"/>
              </a:rPr>
              <a:t>Exercise 20 :</a:t>
            </a:r>
          </a:p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Create Custom tooltip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568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3381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have created a Microsoft Power BI report with several pages. You have added a bookmark to easily navigate to a specific filtered state. A viewer has requested that the report page shouldn’t change when the bookmark is clicked. Which action should you take?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Replace the bookmark with a button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Disable the current page option for the bookmark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Replace the bookmark with a slicer</a:t>
            </a:r>
          </a:p>
          <a:p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7" name="Picture 2" descr="Knowledge Check 16">
            <a:extLst>
              <a:ext uri="{FF2B5EF4-FFF2-40B4-BE49-F238E27FC236}">
                <a16:creationId xmlns:a16="http://schemas.microsoft.com/office/drawing/2014/main" id="{6295E65A-8519-887A-751D-C0B35B8D5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163" y="0"/>
            <a:ext cx="977908" cy="1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34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3381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have created a Microsoft Power BI report with several pages. You have added a bookmark to easily navigate to a specific filtered state. A viewer has requested that the report page shouldn’t change when the bookmark is clicked. Which action should you take?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Replace the bookmark with a button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</a:t>
            </a:r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Disable the current page option for the bookmark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Replace the bookmark with a slicer</a:t>
            </a:r>
          </a:p>
          <a:p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7" name="Picture 2" descr="Knowledge Check 16">
            <a:extLst>
              <a:ext uri="{FF2B5EF4-FFF2-40B4-BE49-F238E27FC236}">
                <a16:creationId xmlns:a16="http://schemas.microsoft.com/office/drawing/2014/main" id="{6295E65A-8519-887A-751D-C0B35B8D5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163" y="0"/>
            <a:ext cx="977908" cy="1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8DE0A7-278B-FEC9-588F-4DBDE10C9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760" y="4327273"/>
            <a:ext cx="7087589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8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37609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Microsoft Power BI, when you interactively select a data point in one visual, and other visuals on the same page are filtered to show related data points, which feature is being used?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</a:t>
            </a:r>
            <a:r>
              <a:rPr lang="en-US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Drillthrough</a:t>
            </a:r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Slicer filtering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Cross-highlighting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	Cross-filtering</a:t>
            </a:r>
          </a:p>
          <a:p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7" name="Picture 2" descr="Knowledge Check 16">
            <a:extLst>
              <a:ext uri="{FF2B5EF4-FFF2-40B4-BE49-F238E27FC236}">
                <a16:creationId xmlns:a16="http://schemas.microsoft.com/office/drawing/2014/main" id="{6295E65A-8519-887A-751D-C0B35B8D5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163" y="0"/>
            <a:ext cx="977908" cy="1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4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37609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Microsoft Power BI, when you interactively select a data point in one visual, and other visuals on the same page are filtered to show related data points, which feature is being used?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</a:t>
            </a:r>
            <a:r>
              <a:rPr lang="en-US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Drillthrough</a:t>
            </a:r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Slicer filtering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Cross-highlighting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	</a:t>
            </a:r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Cross-filtering</a:t>
            </a:r>
          </a:p>
          <a:p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7" name="Picture 2" descr="Knowledge Check 16">
            <a:extLst>
              <a:ext uri="{FF2B5EF4-FFF2-40B4-BE49-F238E27FC236}">
                <a16:creationId xmlns:a16="http://schemas.microsoft.com/office/drawing/2014/main" id="{6295E65A-8519-887A-751D-C0B35B8D5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163" y="0"/>
            <a:ext cx="977908" cy="1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C1E986-3D95-D3F2-5876-0037EA8A2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791" y="4178907"/>
            <a:ext cx="6954220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8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</a:t>
            </a:r>
            <a:r>
              <a:rPr kumimoji="0" lang="ar-EG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14210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are the benefits of adding slicers to a report? Select all that apply.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Faster loading of visualizations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Improved interactivity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Improved user experience</a:t>
            </a:r>
          </a:p>
        </p:txBody>
      </p:sp>
      <p:pic>
        <p:nvPicPr>
          <p:cNvPr id="7" name="Picture 2" descr="Knowledge Check 16">
            <a:extLst>
              <a:ext uri="{FF2B5EF4-FFF2-40B4-BE49-F238E27FC236}">
                <a16:creationId xmlns:a16="http://schemas.microsoft.com/office/drawing/2014/main" id="{6295E65A-8519-887A-751D-C0B35B8D5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163" y="0"/>
            <a:ext cx="977908" cy="1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38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ar-EG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14210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are the benefits of adding slicers to a report? Select all that apply.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Faster loading of visualizations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</a:t>
            </a:r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Improved interactivity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C.	Improved user experience</a:t>
            </a:r>
          </a:p>
        </p:txBody>
      </p:sp>
      <p:pic>
        <p:nvPicPr>
          <p:cNvPr id="7" name="Picture 2" descr="Knowledge Check 16">
            <a:extLst>
              <a:ext uri="{FF2B5EF4-FFF2-40B4-BE49-F238E27FC236}">
                <a16:creationId xmlns:a16="http://schemas.microsoft.com/office/drawing/2014/main" id="{6295E65A-8519-887A-751D-C0B35B8D5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163" y="0"/>
            <a:ext cx="977908" cy="1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CB02290-950E-1D90-CB5A-D7C69825C4F9}"/>
              </a:ext>
            </a:extLst>
          </p:cNvPr>
          <p:cNvGrpSpPr/>
          <p:nvPr/>
        </p:nvGrpSpPr>
        <p:grpSpPr>
          <a:xfrm>
            <a:off x="3290496" y="3143210"/>
            <a:ext cx="7278116" cy="1324160"/>
            <a:chOff x="3290496" y="3143210"/>
            <a:chExt cx="7278116" cy="13241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E11162-A198-FDD7-3FB7-0A1CCED13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0496" y="3143210"/>
              <a:ext cx="5611008" cy="5715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063038-6538-49C8-47D3-8D7C4C3B6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0496" y="3714790"/>
              <a:ext cx="7278116" cy="752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65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Question Time - We need your thoughts on this please! - Objective Secured">
            <a:extLst>
              <a:ext uri="{FF2B5EF4-FFF2-40B4-BE49-F238E27FC236}">
                <a16:creationId xmlns:a16="http://schemas.microsoft.com/office/drawing/2014/main" id="{340EBD47-8B73-FC4E-D1DA-634B63434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760" y="846417"/>
            <a:ext cx="7256207" cy="46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46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1383288" y="1201495"/>
            <a:ext cx="9166817" cy="19750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is the purpose of custom tooltips in Microsoft Power BI?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Custom tooltips enhance user engagement by providing interactive insights.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Custom tooltips enhance the aesthetic appeal of visuals.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Custom tooltips automatically update report data.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	Custom tooltips enable connection to multiple data sources at once.</a:t>
            </a: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66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1383288" y="1201495"/>
            <a:ext cx="9166817" cy="19750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is the purpose of custom tooltips in Microsoft Power BI?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	</a:t>
            </a:r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Custom tooltips enhance user engagement by providing interactive insights</a:t>
            </a:r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Custom tooltips enhance the aesthetic appeal of visuals.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Custom tooltips automatically update report data.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	Custom tooltips enable connection to multiple data sources at once.</a:t>
            </a: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CE651-88D8-7DB2-980B-4BFBD42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65" y="4108360"/>
            <a:ext cx="788780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5FBDC19-E50F-18B6-2A96-FD019615A7D2}"/>
              </a:ext>
            </a:extLst>
          </p:cNvPr>
          <p:cNvSpPr/>
          <p:nvPr/>
        </p:nvSpPr>
        <p:spPr>
          <a:xfrm rot="-5220000">
            <a:off x="3118153" y="-974217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7030A0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238095-94E6-7031-080B-F81DC94F02B8}"/>
              </a:ext>
            </a:extLst>
          </p:cNvPr>
          <p:cNvGrpSpPr/>
          <p:nvPr/>
        </p:nvGrpSpPr>
        <p:grpSpPr>
          <a:xfrm rot="-5220000">
            <a:off x="7460761" y="2563210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7EAF95-EBAF-225F-DCAD-946FB66C441E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3D545F0-E4C7-4A40-B1D6-0070C0FF7325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A2AEA3-BCE5-AC4A-8009-A51F4E3E94BD}"/>
              </a:ext>
            </a:extLst>
          </p:cNvPr>
          <p:cNvSpPr txBox="1"/>
          <p:nvPr/>
        </p:nvSpPr>
        <p:spPr>
          <a:xfrm>
            <a:off x="214722" y="2774770"/>
            <a:ext cx="65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400" b="1">
                <a:solidFill>
                  <a:schemeClr val="bg1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EE52A-BC0E-32CD-8512-B5508AABF1DD}"/>
              </a:ext>
            </a:extLst>
          </p:cNvPr>
          <p:cNvSpPr txBox="1"/>
          <p:nvPr/>
        </p:nvSpPr>
        <p:spPr>
          <a:xfrm rot="60000">
            <a:off x="1136466" y="2877748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r>
              <a:rPr lang="en-US" dirty="0"/>
              <a:t>Drill Through</a:t>
            </a:r>
          </a:p>
        </p:txBody>
      </p:sp>
    </p:spTree>
    <p:extLst>
      <p:ext uri="{BB962C8B-B14F-4D97-AF65-F5344CB8AC3E}">
        <p14:creationId xmlns:p14="http://schemas.microsoft.com/office/powerpoint/2010/main" val="156003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Drill Through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01E34-E1E2-7282-A4E4-CEA61FDD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54" y="1470098"/>
            <a:ext cx="2762636" cy="3086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3B17E-2E04-9A8A-14E8-BB4784458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920" y="1838103"/>
            <a:ext cx="600159" cy="3181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A596A6-34C9-973D-401D-8F5705E6B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514" y="1603010"/>
            <a:ext cx="2676899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5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Drill Through</a:t>
            </a:r>
            <a:endParaRPr lang="en-US" sz="1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EB5F7B-9068-7CD4-E8CA-40539001FC5F}"/>
              </a:ext>
            </a:extLst>
          </p:cNvPr>
          <p:cNvGrpSpPr/>
          <p:nvPr/>
        </p:nvGrpSpPr>
        <p:grpSpPr>
          <a:xfrm>
            <a:off x="1323128" y="1173633"/>
            <a:ext cx="3335137" cy="2979064"/>
            <a:chOff x="1323128" y="1173633"/>
            <a:chExt cx="3335137" cy="29790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38C6EE-B6DC-3257-88B1-86BD8B0D0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3128" y="1173633"/>
              <a:ext cx="3335137" cy="2521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DBDDDD-191D-0D14-6243-E42D4B835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5789" y="3695433"/>
              <a:ext cx="1028844" cy="4572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FE5E63-70D8-49A3-135A-7DFC420325F9}"/>
              </a:ext>
            </a:extLst>
          </p:cNvPr>
          <p:cNvGrpSpPr/>
          <p:nvPr/>
        </p:nvGrpSpPr>
        <p:grpSpPr>
          <a:xfrm>
            <a:off x="5296619" y="2913140"/>
            <a:ext cx="6748732" cy="2421879"/>
            <a:chOff x="5296619" y="2913140"/>
            <a:chExt cx="6748732" cy="24218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CFE614-C734-5512-7C27-80C0AD17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6619" y="2913140"/>
              <a:ext cx="6748732" cy="18221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AE6899-780E-5E6A-D8FA-DC1B5BB6A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4479" y="4887282"/>
              <a:ext cx="1476581" cy="447737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B4023B2-5BA1-F021-04AA-41876F1810D2}"/>
              </a:ext>
            </a:extLst>
          </p:cNvPr>
          <p:cNvSpPr/>
          <p:nvPr/>
        </p:nvSpPr>
        <p:spPr>
          <a:xfrm>
            <a:off x="1639019" y="1500996"/>
            <a:ext cx="2751826" cy="60384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2D8464A2-FF6B-555C-330F-CBCD225BA9CF}"/>
              </a:ext>
            </a:extLst>
          </p:cNvPr>
          <p:cNvSpPr/>
          <p:nvPr/>
        </p:nvSpPr>
        <p:spPr>
          <a:xfrm rot="17247204">
            <a:off x="5593445" y="1507356"/>
            <a:ext cx="291121" cy="65691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Drill Through</a:t>
            </a:r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FE5E63-70D8-49A3-135A-7DFC420325F9}"/>
              </a:ext>
            </a:extLst>
          </p:cNvPr>
          <p:cNvGrpSpPr/>
          <p:nvPr/>
        </p:nvGrpSpPr>
        <p:grpSpPr>
          <a:xfrm>
            <a:off x="931653" y="1007121"/>
            <a:ext cx="6748732" cy="2421879"/>
            <a:chOff x="5296619" y="2913140"/>
            <a:chExt cx="6748732" cy="24218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CFE614-C734-5512-7C27-80C0AD17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6619" y="2913140"/>
              <a:ext cx="6748732" cy="18221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AE6899-780E-5E6A-D8FA-DC1B5BB6A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4479" y="4887282"/>
              <a:ext cx="1476581" cy="44773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C95C218-47D5-E7DE-5711-7619B641D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263" y="1007121"/>
            <a:ext cx="1733792" cy="38105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714C0B-511A-8730-FB19-7BEA89687F94}"/>
              </a:ext>
            </a:extLst>
          </p:cNvPr>
          <p:cNvSpPr/>
          <p:nvPr/>
        </p:nvSpPr>
        <p:spPr>
          <a:xfrm>
            <a:off x="8548777" y="2679339"/>
            <a:ext cx="1666278" cy="56419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B410F-849D-EB99-A857-F116DC4267BE}"/>
              </a:ext>
            </a:extLst>
          </p:cNvPr>
          <p:cNvSpPr/>
          <p:nvPr/>
        </p:nvSpPr>
        <p:spPr>
          <a:xfrm>
            <a:off x="8548777" y="3748496"/>
            <a:ext cx="1666278" cy="996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Drill Through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E5342-2160-0CB4-2FE6-C308FF3E4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78" y="1359533"/>
            <a:ext cx="3346852" cy="246941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1F2194-DA0A-FAE6-3086-27D65B91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068" y="1238933"/>
            <a:ext cx="7488025" cy="44569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3AB9B-14DF-0830-33BD-359EE0E19F47}"/>
              </a:ext>
            </a:extLst>
          </p:cNvPr>
          <p:cNvSpPr/>
          <p:nvPr/>
        </p:nvSpPr>
        <p:spPr>
          <a:xfrm>
            <a:off x="6737080" y="3828947"/>
            <a:ext cx="1666278" cy="2772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E84AAA-38BE-4654-872B-E11C523629C1}"/>
              </a:ext>
            </a:extLst>
          </p:cNvPr>
          <p:cNvSpPr/>
          <p:nvPr/>
        </p:nvSpPr>
        <p:spPr>
          <a:xfrm>
            <a:off x="8609086" y="3828946"/>
            <a:ext cx="1666278" cy="2772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8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Drill Through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EC0D5F-8E27-EB53-DEDD-24483DD6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540" y="1909776"/>
            <a:ext cx="4106135" cy="356155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F8DC43-716F-E4EA-EA29-9BFB5E056977}"/>
              </a:ext>
            </a:extLst>
          </p:cNvPr>
          <p:cNvGrpSpPr/>
          <p:nvPr/>
        </p:nvGrpSpPr>
        <p:grpSpPr>
          <a:xfrm>
            <a:off x="1629811" y="1247073"/>
            <a:ext cx="2648891" cy="4224258"/>
            <a:chOff x="0" y="0"/>
            <a:chExt cx="1506855" cy="31502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823294A-96C0-D8E9-3E4B-EBECEDBBF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506855" cy="315023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0C420C-9C2C-67F4-F909-FBA580689A59}"/>
                </a:ext>
              </a:extLst>
            </p:cNvPr>
            <p:cNvSpPr/>
            <p:nvPr/>
          </p:nvSpPr>
          <p:spPr>
            <a:xfrm>
              <a:off x="422622" y="2182266"/>
              <a:ext cx="791455" cy="1921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422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5476D-7D3B-387C-5F35-4D39B216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C4447-EFBF-874E-20F4-76913827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91" y="2663178"/>
            <a:ext cx="4788730" cy="31378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DB40C9-64AF-F81B-8298-507E730C622E}"/>
              </a:ext>
            </a:extLst>
          </p:cNvPr>
          <p:cNvSpPr txBox="1">
            <a:spLocks/>
          </p:cNvSpPr>
          <p:nvPr/>
        </p:nvSpPr>
        <p:spPr>
          <a:xfrm>
            <a:off x="955519" y="661529"/>
            <a:ext cx="10280962" cy="21111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Times New Roman" panose="02020603050405020304" pitchFamily="18" charset="0"/>
              </a:rPr>
              <a:t>Exercise 21 :</a:t>
            </a:r>
          </a:p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Drill Through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30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B93AC6-FE87-4FA9-BBD4-F140C94A9C2A}"/>
              </a:ext>
            </a:extLst>
          </p:cNvPr>
          <p:cNvGrpSpPr/>
          <p:nvPr/>
        </p:nvGrpSpPr>
        <p:grpSpPr>
          <a:xfrm>
            <a:off x="1437348" y="1240019"/>
            <a:ext cx="7200000" cy="1080000"/>
            <a:chOff x="1437350" y="1240020"/>
            <a:chExt cx="4301630" cy="63509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A175DB-5D33-43C8-AAE4-B1E831D1A234}"/>
                </a:ext>
              </a:extLst>
            </p:cNvPr>
            <p:cNvSpPr/>
            <p:nvPr/>
          </p:nvSpPr>
          <p:spPr>
            <a:xfrm flipV="1">
              <a:off x="1437350" y="1240020"/>
              <a:ext cx="4301630" cy="635091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0ECA3F-8570-4FB5-931A-BBA5339DECE3}"/>
                </a:ext>
              </a:extLst>
            </p:cNvPr>
            <p:cNvSpPr txBox="1"/>
            <p:nvPr/>
          </p:nvSpPr>
          <p:spPr>
            <a:xfrm>
              <a:off x="1925742" y="1552614"/>
              <a:ext cx="3656386" cy="271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Custom Tooltip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A620AF-3788-4F4E-848F-1363C314793B}"/>
              </a:ext>
            </a:extLst>
          </p:cNvPr>
          <p:cNvSpPr txBox="1"/>
          <p:nvPr/>
        </p:nvSpPr>
        <p:spPr>
          <a:xfrm>
            <a:off x="1337029" y="82394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EF2E9-14F9-4365-BFB5-3C0CF7A052E9}"/>
              </a:ext>
            </a:extLst>
          </p:cNvPr>
          <p:cNvGrpSpPr/>
          <p:nvPr/>
        </p:nvGrpSpPr>
        <p:grpSpPr>
          <a:xfrm>
            <a:off x="1437351" y="2583833"/>
            <a:ext cx="7200000" cy="1080000"/>
            <a:chOff x="1437351" y="2358629"/>
            <a:chExt cx="7200000" cy="108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4AB1F3-023E-48AE-989E-4EA1B96825EF}"/>
                </a:ext>
              </a:extLst>
            </p:cNvPr>
            <p:cNvSpPr/>
            <p:nvPr/>
          </p:nvSpPr>
          <p:spPr>
            <a:xfrm flipV="1">
              <a:off x="1437351" y="2358629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70A834-DA13-468F-A794-3687E8A14304}"/>
                </a:ext>
              </a:extLst>
            </p:cNvPr>
            <p:cNvSpPr txBox="1"/>
            <p:nvPr/>
          </p:nvSpPr>
          <p:spPr>
            <a:xfrm>
              <a:off x="2254811" y="2914418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Drill Through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F01748C-1478-4628-8CDE-6C69DF1916E8}"/>
              </a:ext>
            </a:extLst>
          </p:cNvPr>
          <p:cNvSpPr txBox="1"/>
          <p:nvPr/>
        </p:nvSpPr>
        <p:spPr>
          <a:xfrm>
            <a:off x="1337029" y="2213333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664870-6B63-42D0-8F14-11DB5DD34C01}"/>
              </a:ext>
            </a:extLst>
          </p:cNvPr>
          <p:cNvGrpSpPr/>
          <p:nvPr/>
        </p:nvGrpSpPr>
        <p:grpSpPr>
          <a:xfrm>
            <a:off x="1523614" y="5497646"/>
            <a:ext cx="7200000" cy="1080000"/>
            <a:chOff x="1437351" y="3508484"/>
            <a:chExt cx="7200000" cy="108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4F560C-A913-4090-9959-6C383EC2884F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605033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C56302-C5A7-4907-ABF1-8DD9AEA874F5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Navigation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A7C455A-AC74-479B-AE4B-995389E7560F}"/>
              </a:ext>
            </a:extLst>
          </p:cNvPr>
          <p:cNvSpPr txBox="1"/>
          <p:nvPr/>
        </p:nvSpPr>
        <p:spPr>
          <a:xfrm>
            <a:off x="1366405" y="360271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F337C-E9DD-5BB7-A57A-A5B98F1D4D90}"/>
              </a:ext>
            </a:extLst>
          </p:cNvPr>
          <p:cNvGrpSpPr/>
          <p:nvPr/>
        </p:nvGrpSpPr>
        <p:grpSpPr>
          <a:xfrm>
            <a:off x="8151095" y="218152"/>
            <a:ext cx="3845427" cy="686723"/>
            <a:chOff x="8151095" y="218152"/>
            <a:chExt cx="3845427" cy="6867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0D02C9-9DA4-FCBE-F68F-A9A1766C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01717C-465E-2436-D392-D9259C327738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23064A0-9399-31BA-E87D-4A8FDB095C97}"/>
              </a:ext>
            </a:extLst>
          </p:cNvPr>
          <p:cNvGrpSpPr/>
          <p:nvPr/>
        </p:nvGrpSpPr>
        <p:grpSpPr>
          <a:xfrm>
            <a:off x="1589751" y="4080047"/>
            <a:ext cx="7200000" cy="1080000"/>
            <a:chOff x="1437351" y="3508484"/>
            <a:chExt cx="7200000" cy="1080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92F351-45E3-6630-9D09-609FA926438F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FFE88A-5C61-623F-6516-D72D05845B2C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4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Bookmarks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7CFAA2B-E560-6DDA-B38F-53FC0F0D81AF}"/>
              </a:ext>
            </a:extLst>
          </p:cNvPr>
          <p:cNvSpPr txBox="1"/>
          <p:nvPr/>
        </p:nvSpPr>
        <p:spPr>
          <a:xfrm>
            <a:off x="1437348" y="5172025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127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5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1383288" y="1201495"/>
            <a:ext cx="9166817" cy="23702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is the primary purpose of using </a:t>
            </a:r>
            <a:r>
              <a:rPr lang="en-US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drillthrough</a:t>
            </a:r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 Microsoft Power BI?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To navigate from a data point or visual in a main report to a detailed report page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To create hierarchies for data fields in the same visualization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To pivot data and change its orientation in a table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	To drill down into data in the same visualization</a:t>
            </a: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90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1383288" y="1201495"/>
            <a:ext cx="9166817" cy="23702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is the primary purpose of using </a:t>
            </a:r>
            <a:r>
              <a:rPr lang="en-US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drillthrough</a:t>
            </a:r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 Microsoft Power BI?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</a:t>
            </a:r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To navigate from a data point or visual in a main report to a detailed report page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To create hierarchies for data fields in the same visualization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To pivot data and change its orientation in a table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	To drill down into data in the same visualization</a:t>
            </a: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5A7EB-CE29-316B-03B5-669C2C37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67" y="4100945"/>
            <a:ext cx="9494369" cy="77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9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5FBDC19-E50F-18B6-2A96-FD019615A7D2}"/>
              </a:ext>
            </a:extLst>
          </p:cNvPr>
          <p:cNvSpPr/>
          <p:nvPr/>
        </p:nvSpPr>
        <p:spPr>
          <a:xfrm rot="-5220000">
            <a:off x="3118153" y="-974217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238095-94E6-7031-080B-F81DC94F02B8}"/>
              </a:ext>
            </a:extLst>
          </p:cNvPr>
          <p:cNvGrpSpPr/>
          <p:nvPr/>
        </p:nvGrpSpPr>
        <p:grpSpPr>
          <a:xfrm rot="-5220000">
            <a:off x="7460761" y="2563210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7EAF95-EBAF-225F-DCAD-946FB66C441E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3D545F0-E4C7-4A40-B1D6-0070C0FF7325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A2AEA3-BCE5-AC4A-8009-A51F4E3E94BD}"/>
              </a:ext>
            </a:extLst>
          </p:cNvPr>
          <p:cNvSpPr txBox="1"/>
          <p:nvPr/>
        </p:nvSpPr>
        <p:spPr>
          <a:xfrm>
            <a:off x="214722" y="2774770"/>
            <a:ext cx="65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400" b="1">
                <a:solidFill>
                  <a:schemeClr val="bg1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EE52A-BC0E-32CD-8512-B5508AABF1DD}"/>
              </a:ext>
            </a:extLst>
          </p:cNvPr>
          <p:cNvSpPr txBox="1"/>
          <p:nvPr/>
        </p:nvSpPr>
        <p:spPr>
          <a:xfrm rot="60000">
            <a:off x="1136466" y="2708471"/>
            <a:ext cx="6683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r>
              <a:rPr lang="en-US" dirty="0"/>
              <a:t> Bookmarks</a:t>
            </a:r>
          </a:p>
        </p:txBody>
      </p:sp>
    </p:spTree>
    <p:extLst>
      <p:ext uri="{BB962C8B-B14F-4D97-AF65-F5344CB8AC3E}">
        <p14:creationId xmlns:p14="http://schemas.microsoft.com/office/powerpoint/2010/main" val="8694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Bookmarks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CF9850-5476-6BAD-6C94-F1076B6A8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63" y="1716614"/>
            <a:ext cx="787827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6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Bookmarks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BA8FE3-B69C-03E4-D309-10BBF1FD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64" y="959945"/>
            <a:ext cx="3562847" cy="40582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F3D035-F090-A8BE-FB59-0B669237B221}"/>
              </a:ext>
            </a:extLst>
          </p:cNvPr>
          <p:cNvSpPr/>
          <p:nvPr/>
        </p:nvSpPr>
        <p:spPr>
          <a:xfrm>
            <a:off x="1457144" y="4874734"/>
            <a:ext cx="792832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Every Department needs a filter to your report</a:t>
            </a:r>
          </a:p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ali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gn with their responsibilities 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FD2DD0-DEC1-8E70-406E-797508BCFC17}"/>
              </a:ext>
            </a:extLst>
          </p:cNvPr>
          <p:cNvCxnSpPr>
            <a:cxnSpLocks/>
          </p:cNvCxnSpPr>
          <p:nvPr/>
        </p:nvCxnSpPr>
        <p:spPr>
          <a:xfrm>
            <a:off x="1378830" y="4874734"/>
            <a:ext cx="0" cy="10772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06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Bookmarks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DEE5C-669C-2E94-4535-8CFF320F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242" y="789869"/>
            <a:ext cx="2499455" cy="5278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C8122C-B105-5815-D307-CCBFCE4BE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810" y="2885998"/>
            <a:ext cx="2133898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8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Bookmarks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6DCF49-23FE-92F0-C535-EF0C8C4BC168}"/>
              </a:ext>
            </a:extLst>
          </p:cNvPr>
          <p:cNvSpPr/>
          <p:nvPr/>
        </p:nvSpPr>
        <p:spPr>
          <a:xfrm>
            <a:off x="901766" y="2267719"/>
            <a:ext cx="1887616" cy="848743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Apply Flites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BB0804-902E-E341-A756-885A98E0C16C}"/>
              </a:ext>
            </a:extLst>
          </p:cNvPr>
          <p:cNvSpPr/>
          <p:nvPr/>
        </p:nvSpPr>
        <p:spPr>
          <a:xfrm>
            <a:off x="3658821" y="2267719"/>
            <a:ext cx="1887616" cy="84874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Save State as a Bookmark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3D1DB3-AFB9-1EA6-128F-D6D94C11A633}"/>
              </a:ext>
            </a:extLst>
          </p:cNvPr>
          <p:cNvSpPr/>
          <p:nvPr/>
        </p:nvSpPr>
        <p:spPr>
          <a:xfrm>
            <a:off x="6415876" y="2267719"/>
            <a:ext cx="1887616" cy="848743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Select Bookmark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649D1C-29E9-146F-7E76-E9C4ACE9840C}"/>
              </a:ext>
            </a:extLst>
          </p:cNvPr>
          <p:cNvSpPr/>
          <p:nvPr/>
        </p:nvSpPr>
        <p:spPr>
          <a:xfrm>
            <a:off x="9172931" y="2267719"/>
            <a:ext cx="1887616" cy="848743"/>
          </a:xfrm>
          <a:prstGeom prst="rect">
            <a:avLst/>
          </a:prstGeom>
          <a:solidFill>
            <a:srgbClr val="F3704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View Bookmarked State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BD6FBC-7D06-B2D0-F19C-49ACD76837D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789382" y="2692091"/>
            <a:ext cx="86943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665C6C-03E1-2A9A-2AE4-513065F39C8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592614" y="2692091"/>
            <a:ext cx="823262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239FD0-950A-314E-B91C-426464729B2D}"/>
              </a:ext>
            </a:extLst>
          </p:cNvPr>
          <p:cNvCxnSpPr>
            <a:cxnSpLocks/>
          </p:cNvCxnSpPr>
          <p:nvPr/>
        </p:nvCxnSpPr>
        <p:spPr>
          <a:xfrm>
            <a:off x="8349669" y="2673309"/>
            <a:ext cx="823262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64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Bookmarks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6BCE0-1D4A-DF83-8585-7E8EBF6A4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36" y="1307903"/>
            <a:ext cx="2572109" cy="2819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2B40C8-A4BE-16F5-53E2-C1E917FF512E}"/>
              </a:ext>
            </a:extLst>
          </p:cNvPr>
          <p:cNvSpPr txBox="1"/>
          <p:nvPr/>
        </p:nvSpPr>
        <p:spPr>
          <a:xfrm>
            <a:off x="1457145" y="5550097"/>
            <a:ext cx="4306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4 State options  you can save: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35B669-C1D0-1BEF-33FE-135670549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122" y="1629896"/>
            <a:ext cx="2838846" cy="4763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8CE9FA-33B6-8468-9BC3-19C55E99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122" y="2417814"/>
            <a:ext cx="2981741" cy="523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37F4E3-C39E-3337-F713-405AA1FFE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122" y="3253364"/>
            <a:ext cx="2934109" cy="4096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125C94-CECD-851B-B34D-D4C18658F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122" y="3974598"/>
            <a:ext cx="309605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1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Bookmarks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DB43A-42D5-13FE-576E-A75DD4C3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2" y="1690445"/>
            <a:ext cx="8240275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0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Bookmarks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B11A3-40BB-80ED-4545-97957AD40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180" y="3673312"/>
            <a:ext cx="7697274" cy="2295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88F8FA-2BF0-5232-62F5-0CC9F5729AF3}"/>
              </a:ext>
            </a:extLst>
          </p:cNvPr>
          <p:cNvSpPr txBox="1"/>
          <p:nvPr/>
        </p:nvSpPr>
        <p:spPr>
          <a:xfrm>
            <a:off x="1357745" y="937920"/>
            <a:ext cx="811876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 default, all states are saved for all visuals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you modify a report after you create a bookmark, any visualizations not present when you created the bookmark will appear in a default state. 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So, remember, if you change a report, you should make sure to update your bookmarks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reflect the changes. </a:t>
            </a:r>
          </a:p>
        </p:txBody>
      </p:sp>
    </p:spTree>
    <p:extLst>
      <p:ext uri="{BB962C8B-B14F-4D97-AF65-F5344CB8AC3E}">
        <p14:creationId xmlns:p14="http://schemas.microsoft.com/office/powerpoint/2010/main" val="392060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B93AC6-FE87-4FA9-BBD4-F140C94A9C2A}"/>
              </a:ext>
            </a:extLst>
          </p:cNvPr>
          <p:cNvGrpSpPr/>
          <p:nvPr/>
        </p:nvGrpSpPr>
        <p:grpSpPr>
          <a:xfrm>
            <a:off x="1437348" y="1240019"/>
            <a:ext cx="7200000" cy="1080000"/>
            <a:chOff x="1437350" y="1240020"/>
            <a:chExt cx="4301630" cy="63509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A175DB-5D33-43C8-AAE4-B1E831D1A234}"/>
                </a:ext>
              </a:extLst>
            </p:cNvPr>
            <p:cNvSpPr/>
            <p:nvPr/>
          </p:nvSpPr>
          <p:spPr>
            <a:xfrm flipV="1">
              <a:off x="1437350" y="1240020"/>
              <a:ext cx="4301630" cy="635091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0ECA3F-8570-4FB5-931A-BBA5339DECE3}"/>
                </a:ext>
              </a:extLst>
            </p:cNvPr>
            <p:cNvSpPr txBox="1"/>
            <p:nvPr/>
          </p:nvSpPr>
          <p:spPr>
            <a:xfrm>
              <a:off x="1925742" y="1552614"/>
              <a:ext cx="3656386" cy="271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Filtering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A620AF-3788-4F4E-848F-1363C314793B}"/>
              </a:ext>
            </a:extLst>
          </p:cNvPr>
          <p:cNvSpPr txBox="1"/>
          <p:nvPr/>
        </p:nvSpPr>
        <p:spPr>
          <a:xfrm>
            <a:off x="1337029" y="82394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EF2E9-14F9-4365-BFB5-3C0CF7A052E9}"/>
              </a:ext>
            </a:extLst>
          </p:cNvPr>
          <p:cNvGrpSpPr/>
          <p:nvPr/>
        </p:nvGrpSpPr>
        <p:grpSpPr>
          <a:xfrm>
            <a:off x="1437351" y="2583833"/>
            <a:ext cx="7200000" cy="1080000"/>
            <a:chOff x="1437351" y="2358629"/>
            <a:chExt cx="7200000" cy="108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4AB1F3-023E-48AE-989E-4EA1B96825EF}"/>
                </a:ext>
              </a:extLst>
            </p:cNvPr>
            <p:cNvSpPr/>
            <p:nvPr/>
          </p:nvSpPr>
          <p:spPr>
            <a:xfrm flipV="1">
              <a:off x="1437351" y="2358629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70A834-DA13-468F-A794-3687E8A14304}"/>
                </a:ext>
              </a:extLst>
            </p:cNvPr>
            <p:cNvSpPr txBox="1"/>
            <p:nvPr/>
          </p:nvSpPr>
          <p:spPr>
            <a:xfrm>
              <a:off x="2254811" y="2914418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Slicers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F01748C-1478-4628-8CDE-6C69DF1916E8}"/>
              </a:ext>
            </a:extLst>
          </p:cNvPr>
          <p:cNvSpPr txBox="1"/>
          <p:nvPr/>
        </p:nvSpPr>
        <p:spPr>
          <a:xfrm>
            <a:off x="1337029" y="2213333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664870-6B63-42D0-8F14-11DB5DD34C01}"/>
              </a:ext>
            </a:extLst>
          </p:cNvPr>
          <p:cNvGrpSpPr/>
          <p:nvPr/>
        </p:nvGrpSpPr>
        <p:grpSpPr>
          <a:xfrm>
            <a:off x="1523614" y="5497646"/>
            <a:ext cx="7200000" cy="1080000"/>
            <a:chOff x="1437351" y="3508484"/>
            <a:chExt cx="7200000" cy="108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4F560C-A913-4090-9959-6C383EC2884F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605033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C56302-C5A7-4907-ABF1-8DD9AEA874F5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Buttons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A7C455A-AC74-479B-AE4B-995389E7560F}"/>
              </a:ext>
            </a:extLst>
          </p:cNvPr>
          <p:cNvSpPr txBox="1"/>
          <p:nvPr/>
        </p:nvSpPr>
        <p:spPr>
          <a:xfrm>
            <a:off x="1366405" y="360271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F337C-E9DD-5BB7-A57A-A5B98F1D4D90}"/>
              </a:ext>
            </a:extLst>
          </p:cNvPr>
          <p:cNvGrpSpPr/>
          <p:nvPr/>
        </p:nvGrpSpPr>
        <p:grpSpPr>
          <a:xfrm>
            <a:off x="8151095" y="218152"/>
            <a:ext cx="3845427" cy="686723"/>
            <a:chOff x="8151095" y="218152"/>
            <a:chExt cx="3845427" cy="6867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0D02C9-9DA4-FCBE-F68F-A9A1766C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01717C-465E-2436-D392-D9259C327738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23064A0-9399-31BA-E87D-4A8FDB095C97}"/>
              </a:ext>
            </a:extLst>
          </p:cNvPr>
          <p:cNvGrpSpPr/>
          <p:nvPr/>
        </p:nvGrpSpPr>
        <p:grpSpPr>
          <a:xfrm>
            <a:off x="1589751" y="4080047"/>
            <a:ext cx="7200000" cy="1080000"/>
            <a:chOff x="1437351" y="3508484"/>
            <a:chExt cx="7200000" cy="1080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92F351-45E3-6630-9D09-609FA926438F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FFE88A-5C61-623F-6516-D72D05845B2C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Cross-Filter and Cross-Highlight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7CFAA2B-E560-6DDA-B38F-53FC0F0D81AF}"/>
              </a:ext>
            </a:extLst>
          </p:cNvPr>
          <p:cNvSpPr txBox="1"/>
          <p:nvPr/>
        </p:nvSpPr>
        <p:spPr>
          <a:xfrm>
            <a:off x="1437348" y="5172025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69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5" grpId="0"/>
      <p:bldP spid="1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5476D-7D3B-387C-5F35-4D39B216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C4447-EFBF-874E-20F4-76913827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91" y="2663178"/>
            <a:ext cx="4788730" cy="31378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DB40C9-64AF-F81B-8298-507E730C622E}"/>
              </a:ext>
            </a:extLst>
          </p:cNvPr>
          <p:cNvSpPr txBox="1">
            <a:spLocks/>
          </p:cNvSpPr>
          <p:nvPr/>
        </p:nvSpPr>
        <p:spPr>
          <a:xfrm>
            <a:off x="955519" y="661529"/>
            <a:ext cx="10280962" cy="21111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Times New Roman" panose="02020603050405020304" pitchFamily="18" charset="0"/>
              </a:rPr>
              <a:t>Exercise 22 :</a:t>
            </a:r>
          </a:p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Bookmarks Basics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636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Bookmarks Options</a:t>
            </a:r>
            <a:endParaRPr lang="en-US" sz="1600" dirty="0"/>
          </a:p>
        </p:txBody>
      </p:sp>
      <p:pic>
        <p:nvPicPr>
          <p:cNvPr id="1026" name="Picture 2" descr="GIFT KYA DE Bookmarks Set of 5 Creative Bookmarks for Book Cute Design and  Coloured Bookmarks Book Accessories Bookmark Price in India - Buy GIFT KYA  DE Bookmarks Set of 5 Creative">
            <a:extLst>
              <a:ext uri="{FF2B5EF4-FFF2-40B4-BE49-F238E27FC236}">
                <a16:creationId xmlns:a16="http://schemas.microsoft.com/office/drawing/2014/main" id="{14B94443-2153-6165-AB92-36FDF58AF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9145">
            <a:off x="6936508" y="1228436"/>
            <a:ext cx="4075545" cy="407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EFFA15-A86A-C642-C7C9-AE7584D5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611" y="1410994"/>
            <a:ext cx="2796426" cy="352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8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Bookmarks Options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FC74A-C672-65A7-9C56-4401A715C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27" y="1957182"/>
            <a:ext cx="3115110" cy="2943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1D778A-0CAF-D521-8AF9-C9567F20F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7" y="773269"/>
            <a:ext cx="8983329" cy="10193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233685-9B1F-2D1D-3524-E0F1D200D39B}"/>
              </a:ext>
            </a:extLst>
          </p:cNvPr>
          <p:cNvSpPr txBox="1"/>
          <p:nvPr/>
        </p:nvSpPr>
        <p:spPr>
          <a:xfrm>
            <a:off x="1126837" y="4162154"/>
            <a:ext cx="53016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this option is ticked that is mean that all: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Filtering,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Drill through,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Sort Settings.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 memorized by this bookmark.</a:t>
            </a:r>
          </a:p>
        </p:txBody>
      </p:sp>
    </p:spTree>
    <p:extLst>
      <p:ext uri="{BB962C8B-B14F-4D97-AF65-F5344CB8AC3E}">
        <p14:creationId xmlns:p14="http://schemas.microsoft.com/office/powerpoint/2010/main" val="50497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Bookmarks Options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8AB6F-0F95-9B19-9403-9255473B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87" y="758488"/>
            <a:ext cx="10564699" cy="1076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3E37F-D2A5-D02C-4E9A-8FBB51B0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664" y="1952419"/>
            <a:ext cx="3124636" cy="2953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CBE673-7ACB-3F90-763A-234A128109C5}"/>
              </a:ext>
            </a:extLst>
          </p:cNvPr>
          <p:cNvSpPr txBox="1"/>
          <p:nvPr/>
        </p:nvSpPr>
        <p:spPr>
          <a:xfrm>
            <a:off x="1229287" y="354571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defRPr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2pPr>
          </a:lstStyle>
          <a:p>
            <a:r>
              <a:rPr lang="en-US" dirty="0"/>
              <a:t>When this option is ticked, Display states are memorized.</a:t>
            </a:r>
          </a:p>
          <a:p>
            <a:r>
              <a:rPr lang="en-US" dirty="0"/>
              <a:t>That means both: </a:t>
            </a:r>
          </a:p>
          <a:p>
            <a:pPr lvl="1"/>
            <a:r>
              <a:rPr lang="en-US" dirty="0"/>
              <a:t>Spotlight and </a:t>
            </a:r>
          </a:p>
          <a:p>
            <a:pPr lvl="1"/>
            <a:r>
              <a:rPr lang="en-US" dirty="0"/>
              <a:t>Visibility (shown or hidden).</a:t>
            </a:r>
          </a:p>
        </p:txBody>
      </p:sp>
    </p:spTree>
    <p:extLst>
      <p:ext uri="{BB962C8B-B14F-4D97-AF65-F5344CB8AC3E}">
        <p14:creationId xmlns:p14="http://schemas.microsoft.com/office/powerpoint/2010/main" val="23351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Bookmarks Options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8AB6F-0F95-9B19-9403-9255473B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87" y="758488"/>
            <a:ext cx="10564699" cy="1076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9D66D-A993-A796-9F00-D128DEBD7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270" y="1938620"/>
            <a:ext cx="5137293" cy="358820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4F7685-81DF-B63C-7836-9205F1A2B9FD}"/>
              </a:ext>
            </a:extLst>
          </p:cNvPr>
          <p:cNvSpPr/>
          <p:nvPr/>
        </p:nvSpPr>
        <p:spPr>
          <a:xfrm>
            <a:off x="6659418" y="2706255"/>
            <a:ext cx="1413164" cy="2032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E31EA4-918D-F672-3E18-0930C7F6D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818" y="2165640"/>
            <a:ext cx="1457528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Bookmarks Options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8AB6F-0F95-9B19-9403-9255473B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87" y="758488"/>
            <a:ext cx="10564699" cy="1076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319CE-0BFA-9595-1FED-C8086B7E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20" y="2152073"/>
            <a:ext cx="5033434" cy="3109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71934-8DD4-D8DC-4821-8BF9A65E2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835" y="4189484"/>
            <a:ext cx="5849166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0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Bookmarks Options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D073C-1BB3-C854-B13E-BC8DB6101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36" y="758488"/>
            <a:ext cx="10850489" cy="1057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23C873-93B4-2DAD-132D-64618FA76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950" y="1919324"/>
            <a:ext cx="5239481" cy="36104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C6B7CE2-B423-A577-D86A-7D71BEAEC06C}"/>
              </a:ext>
            </a:extLst>
          </p:cNvPr>
          <p:cNvSpPr/>
          <p:nvPr/>
        </p:nvSpPr>
        <p:spPr>
          <a:xfrm>
            <a:off x="9208653" y="3870036"/>
            <a:ext cx="1745673" cy="22167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33125C-2A10-42D2-9D3F-4AA5F272F503}"/>
              </a:ext>
            </a:extLst>
          </p:cNvPr>
          <p:cNvSpPr/>
          <p:nvPr/>
        </p:nvSpPr>
        <p:spPr>
          <a:xfrm>
            <a:off x="7222836" y="2951018"/>
            <a:ext cx="369455" cy="91901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8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Bookmarks Options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647A0-FDE3-D51A-D1D3-448325EE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41" y="758488"/>
            <a:ext cx="9288171" cy="1143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9A9335-C847-5B74-0DF7-4A43C888C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647" y="2301339"/>
            <a:ext cx="3134162" cy="2962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DE94D-CD67-8CBD-D649-B4FADCFEC7B3}"/>
              </a:ext>
            </a:extLst>
          </p:cNvPr>
          <p:cNvSpPr txBox="1"/>
          <p:nvPr/>
        </p:nvSpPr>
        <p:spPr>
          <a:xfrm>
            <a:off x="1071832" y="4617696"/>
            <a:ext cx="6094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•It means that if you click the bookmark it will take you to the page that was </a:t>
            </a:r>
            <a:r>
              <a:rPr lang="en-US" sz="2000" b="1" u="sng" dirty="0">
                <a:solidFill>
                  <a:srgbClr val="FF0000"/>
                </a:solidFill>
              </a:rPr>
              <a:t>current</a:t>
            </a:r>
            <a:r>
              <a:rPr lang="en-US" sz="2000" dirty="0"/>
              <a:t> when you created the bookmark.</a:t>
            </a:r>
          </a:p>
        </p:txBody>
      </p:sp>
    </p:spTree>
    <p:extLst>
      <p:ext uri="{BB962C8B-B14F-4D97-AF65-F5344CB8AC3E}">
        <p14:creationId xmlns:p14="http://schemas.microsoft.com/office/powerpoint/2010/main" val="25502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Bookmarks Options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D8063-8F9E-4E71-106D-1EFB81BA4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25" y="758488"/>
            <a:ext cx="9964541" cy="2353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62E1C-68F0-6C48-EA0B-ECDE21BB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713" y="3171873"/>
            <a:ext cx="3134162" cy="3000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FCF6C2-4D4B-C20C-750B-6F757B3457D7}"/>
              </a:ext>
            </a:extLst>
          </p:cNvPr>
          <p:cNvSpPr txBox="1"/>
          <p:nvPr/>
        </p:nvSpPr>
        <p:spPr>
          <a:xfrm>
            <a:off x="1243125" y="4450602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 you want the bookmark to remember settings and data for all visuals on the page or only the Selected Visuals from the Selection pane when you created the bookmark.</a:t>
            </a:r>
          </a:p>
        </p:txBody>
      </p:sp>
    </p:spTree>
    <p:extLst>
      <p:ext uri="{BB962C8B-B14F-4D97-AF65-F5344CB8AC3E}">
        <p14:creationId xmlns:p14="http://schemas.microsoft.com/office/powerpoint/2010/main" val="219879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5476D-7D3B-387C-5F35-4D39B216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C4447-EFBF-874E-20F4-76913827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91" y="2663178"/>
            <a:ext cx="4788730" cy="31378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DB40C9-64AF-F81B-8298-507E730C622E}"/>
              </a:ext>
            </a:extLst>
          </p:cNvPr>
          <p:cNvSpPr txBox="1">
            <a:spLocks/>
          </p:cNvSpPr>
          <p:nvPr/>
        </p:nvSpPr>
        <p:spPr>
          <a:xfrm>
            <a:off x="955519" y="661529"/>
            <a:ext cx="10280962" cy="21111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Times New Roman" panose="02020603050405020304" pitchFamily="18" charset="0"/>
              </a:rPr>
              <a:t>Exercise 23 :</a:t>
            </a:r>
          </a:p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Bookmarks Options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45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5FBDC19-E50F-18B6-2A96-FD019615A7D2}"/>
              </a:ext>
            </a:extLst>
          </p:cNvPr>
          <p:cNvSpPr/>
          <p:nvPr/>
        </p:nvSpPr>
        <p:spPr>
          <a:xfrm rot="-5220000">
            <a:off x="3118153" y="-974217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002060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238095-94E6-7031-080B-F81DC94F02B8}"/>
              </a:ext>
            </a:extLst>
          </p:cNvPr>
          <p:cNvGrpSpPr/>
          <p:nvPr/>
        </p:nvGrpSpPr>
        <p:grpSpPr>
          <a:xfrm rot="-5220000">
            <a:off x="7460761" y="2563210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7EAF95-EBAF-225F-DCAD-946FB66C441E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3D545F0-E4C7-4A40-B1D6-0070C0FF7325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A2AEA3-BCE5-AC4A-8009-A51F4E3E94BD}"/>
              </a:ext>
            </a:extLst>
          </p:cNvPr>
          <p:cNvSpPr txBox="1"/>
          <p:nvPr/>
        </p:nvSpPr>
        <p:spPr>
          <a:xfrm>
            <a:off x="214722" y="2774770"/>
            <a:ext cx="65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400" b="1">
                <a:solidFill>
                  <a:schemeClr val="bg1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EE52A-BC0E-32CD-8512-B5508AABF1DD}"/>
              </a:ext>
            </a:extLst>
          </p:cNvPr>
          <p:cNvSpPr txBox="1"/>
          <p:nvPr/>
        </p:nvSpPr>
        <p:spPr>
          <a:xfrm rot="60000">
            <a:off x="1136466" y="2877748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r>
              <a:rPr lang="en-US" dirty="0"/>
              <a:t>Custom Tooltip</a:t>
            </a:r>
          </a:p>
        </p:txBody>
      </p:sp>
    </p:spTree>
    <p:extLst>
      <p:ext uri="{BB962C8B-B14F-4D97-AF65-F5344CB8AC3E}">
        <p14:creationId xmlns:p14="http://schemas.microsoft.com/office/powerpoint/2010/main" val="83624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32632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added new visualizations to a report after previously creating a bookmark with the default options. When you select the bookmark, which of the following statements are true? Select all that apply.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The new visualizations will appear in a default state.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The new visualizations will have the bookmarked filters applied to it.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The previous visualizations will have the bookmarked filters applied to it. 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	The current page of the report will change to the bookmarked page.</a:t>
            </a:r>
          </a:p>
          <a:p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2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32632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added new visualizations to a report after previously creating a bookmark with the default options. When you select the bookmark, which of the following statements are true? Select all that apply.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</a:t>
            </a:r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The new visualizations will appear in a default state</a:t>
            </a:r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The new visualizations will have the bookmarked filters applied to it.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</a:t>
            </a:r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The previous visualizations will have the bookmarked filters applied to it. 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	</a:t>
            </a:r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The current page of the report will change to the bookmarked page</a:t>
            </a:r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B1CDD9-7CD5-D283-5872-05C9F4B9EBB7}"/>
              </a:ext>
            </a:extLst>
          </p:cNvPr>
          <p:cNvGrpSpPr/>
          <p:nvPr/>
        </p:nvGrpSpPr>
        <p:grpSpPr>
          <a:xfrm>
            <a:off x="4482859" y="4058945"/>
            <a:ext cx="6003985" cy="1423359"/>
            <a:chOff x="3171644" y="4145209"/>
            <a:chExt cx="6003985" cy="142335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C23A991-EB1D-8EA6-8C62-EB48A31511E3}"/>
                </a:ext>
              </a:extLst>
            </p:cNvPr>
            <p:cNvSpPr/>
            <p:nvPr/>
          </p:nvSpPr>
          <p:spPr>
            <a:xfrm>
              <a:off x="3171644" y="4145209"/>
              <a:ext cx="6003985" cy="1423359"/>
            </a:xfrm>
            <a:prstGeom prst="roundRect">
              <a:avLst/>
            </a:prstGeom>
            <a:solidFill>
              <a:srgbClr val="E7F2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2F37AB-D843-FDCD-6E61-F71848A8CF26}"/>
                </a:ext>
              </a:extLst>
            </p:cNvPr>
            <p:cNvGrpSpPr/>
            <p:nvPr/>
          </p:nvGrpSpPr>
          <p:grpSpPr>
            <a:xfrm>
              <a:off x="3339554" y="4173089"/>
              <a:ext cx="5668166" cy="1130220"/>
              <a:chOff x="3339554" y="4173089"/>
              <a:chExt cx="5668166" cy="113022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3C4EC97-FE7D-7197-FE2C-381156DE2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39554" y="4173089"/>
                <a:ext cx="5668166" cy="40963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A55B07-6E0D-3C99-7B23-91B2D5329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9554" y="4582721"/>
                <a:ext cx="4810796" cy="371527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1BAE2A7-8DE3-8576-B011-CF3B53136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9554" y="4941308"/>
                <a:ext cx="3658111" cy="3620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851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5FBDC19-E50F-18B6-2A96-FD019615A7D2}"/>
              </a:ext>
            </a:extLst>
          </p:cNvPr>
          <p:cNvSpPr/>
          <p:nvPr/>
        </p:nvSpPr>
        <p:spPr>
          <a:xfrm rot="-5220000">
            <a:off x="3118153" y="-974217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185194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238095-94E6-7031-080B-F81DC94F02B8}"/>
              </a:ext>
            </a:extLst>
          </p:cNvPr>
          <p:cNvGrpSpPr/>
          <p:nvPr/>
        </p:nvGrpSpPr>
        <p:grpSpPr>
          <a:xfrm rot="-5220000">
            <a:off x="7460761" y="2563210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7EAF95-EBAF-225F-DCAD-946FB66C441E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3D545F0-E4C7-4A40-B1D6-0070C0FF7325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A2AEA3-BCE5-AC4A-8009-A51F4E3E94BD}"/>
              </a:ext>
            </a:extLst>
          </p:cNvPr>
          <p:cNvSpPr txBox="1"/>
          <p:nvPr/>
        </p:nvSpPr>
        <p:spPr>
          <a:xfrm>
            <a:off x="214722" y="2774770"/>
            <a:ext cx="65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400" b="1">
                <a:solidFill>
                  <a:schemeClr val="bg1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EE52A-BC0E-32CD-8512-B5508AABF1DD}"/>
              </a:ext>
            </a:extLst>
          </p:cNvPr>
          <p:cNvSpPr txBox="1"/>
          <p:nvPr/>
        </p:nvSpPr>
        <p:spPr>
          <a:xfrm rot="60000">
            <a:off x="1136466" y="2708471"/>
            <a:ext cx="6683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r>
              <a:rPr lang="en-US" dirty="0"/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388114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Navigation</a:t>
            </a: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413CD8-4625-B678-B1EF-CA7B020C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31" y="1228418"/>
            <a:ext cx="8145012" cy="44011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54B759D-F5EF-91B8-8039-0F8FF8D64E00}"/>
              </a:ext>
            </a:extLst>
          </p:cNvPr>
          <p:cNvSpPr/>
          <p:nvPr/>
        </p:nvSpPr>
        <p:spPr>
          <a:xfrm>
            <a:off x="1716657" y="1250830"/>
            <a:ext cx="1147313" cy="438221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02BE98-A483-F511-8FE1-20DC1025C8FF}"/>
              </a:ext>
            </a:extLst>
          </p:cNvPr>
          <p:cNvSpPr/>
          <p:nvPr/>
        </p:nvSpPr>
        <p:spPr>
          <a:xfrm>
            <a:off x="2936697" y="1316967"/>
            <a:ext cx="4369878" cy="50320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Navigation</a:t>
            </a:r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303B66-D3D6-1D43-9256-598E7F7F822C}"/>
              </a:ext>
            </a:extLst>
          </p:cNvPr>
          <p:cNvGrpSpPr/>
          <p:nvPr/>
        </p:nvGrpSpPr>
        <p:grpSpPr>
          <a:xfrm>
            <a:off x="1882776" y="1222384"/>
            <a:ext cx="5550994" cy="707886"/>
            <a:chOff x="1882776" y="1222384"/>
            <a:chExt cx="5550994" cy="7078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EF080A3-4AE6-61EF-433C-7C93F0796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776" y="1390564"/>
              <a:ext cx="409632" cy="37152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4587E4-926F-C010-1CE0-104023D08DEF}"/>
                </a:ext>
              </a:extLst>
            </p:cNvPr>
            <p:cNvSpPr/>
            <p:nvPr/>
          </p:nvSpPr>
          <p:spPr>
            <a:xfrm>
              <a:off x="2532620" y="1222384"/>
              <a:ext cx="490115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Buttons Manually.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F396EE-586B-76C0-258E-23C0DC951ECB}"/>
              </a:ext>
            </a:extLst>
          </p:cNvPr>
          <p:cNvGrpSpPr/>
          <p:nvPr/>
        </p:nvGrpSpPr>
        <p:grpSpPr>
          <a:xfrm>
            <a:off x="1882776" y="2241602"/>
            <a:ext cx="4027628" cy="707886"/>
            <a:chOff x="1882776" y="2241602"/>
            <a:chExt cx="4027628" cy="7078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6887CC-7644-2E9B-8313-3E2A2F67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776" y="2409782"/>
              <a:ext cx="409632" cy="37152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35E2F5-AFD0-F388-0AF1-3B97EE6E95FD}"/>
                </a:ext>
              </a:extLst>
            </p:cNvPr>
            <p:cNvSpPr/>
            <p:nvPr/>
          </p:nvSpPr>
          <p:spPr>
            <a:xfrm>
              <a:off x="2532620" y="2241602"/>
              <a:ext cx="337778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Page Navigator.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889C87-61D5-6133-700A-7BBD3857514B}"/>
              </a:ext>
            </a:extLst>
          </p:cNvPr>
          <p:cNvGrpSpPr/>
          <p:nvPr/>
        </p:nvGrpSpPr>
        <p:grpSpPr>
          <a:xfrm>
            <a:off x="1882776" y="3254750"/>
            <a:ext cx="5272391" cy="707886"/>
            <a:chOff x="1882776" y="3254750"/>
            <a:chExt cx="5272391" cy="7078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849925-16D9-4AD2-6952-06F38B98A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776" y="3429000"/>
              <a:ext cx="409632" cy="3715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3824D2-0E49-0CBC-AF03-08320D961D80}"/>
                </a:ext>
              </a:extLst>
            </p:cNvPr>
            <p:cNvSpPr/>
            <p:nvPr/>
          </p:nvSpPr>
          <p:spPr>
            <a:xfrm>
              <a:off x="2532620" y="3254750"/>
              <a:ext cx="4622547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Bookmark  Navigator.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208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5476D-7D3B-387C-5F35-4D39B216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C4447-EFBF-874E-20F4-76913827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91" y="2663178"/>
            <a:ext cx="4788730" cy="31378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DB40C9-64AF-F81B-8298-507E730C622E}"/>
              </a:ext>
            </a:extLst>
          </p:cNvPr>
          <p:cNvSpPr txBox="1">
            <a:spLocks/>
          </p:cNvSpPr>
          <p:nvPr/>
        </p:nvSpPr>
        <p:spPr>
          <a:xfrm>
            <a:off x="955519" y="661529"/>
            <a:ext cx="10280962" cy="21111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Times New Roman" panose="02020603050405020304" pitchFamily="18" charset="0"/>
              </a:rPr>
              <a:t>Exercise 24 :</a:t>
            </a:r>
          </a:p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Page Navigator and</a:t>
            </a:r>
          </a:p>
          <a:p>
            <a:pPr lvl="0"/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Bookmark</a:t>
            </a:r>
            <a:r>
              <a:rPr kumimoji="0" lang="en-US" altLang="en-US" sz="4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 Navigator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253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5FBDC19-E50F-18B6-2A96-FD019615A7D2}"/>
              </a:ext>
            </a:extLst>
          </p:cNvPr>
          <p:cNvSpPr/>
          <p:nvPr/>
        </p:nvSpPr>
        <p:spPr>
          <a:xfrm rot="-5220000">
            <a:off x="3118153" y="-974217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FF3399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238095-94E6-7031-080B-F81DC94F02B8}"/>
              </a:ext>
            </a:extLst>
          </p:cNvPr>
          <p:cNvGrpSpPr/>
          <p:nvPr/>
        </p:nvGrpSpPr>
        <p:grpSpPr>
          <a:xfrm rot="-5220000">
            <a:off x="7460761" y="2563210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7EAF95-EBAF-225F-DCAD-946FB66C441E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3D545F0-E4C7-4A40-B1D6-0070C0FF7325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A2AEA3-BCE5-AC4A-8009-A51F4E3E94BD}"/>
              </a:ext>
            </a:extLst>
          </p:cNvPr>
          <p:cNvSpPr txBox="1"/>
          <p:nvPr/>
        </p:nvSpPr>
        <p:spPr>
          <a:xfrm>
            <a:off x="214722" y="2774770"/>
            <a:ext cx="65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400" b="1">
                <a:solidFill>
                  <a:schemeClr val="bg1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EE52A-BC0E-32CD-8512-B5508AABF1DD}"/>
              </a:ext>
            </a:extLst>
          </p:cNvPr>
          <p:cNvSpPr txBox="1"/>
          <p:nvPr/>
        </p:nvSpPr>
        <p:spPr>
          <a:xfrm rot="60000">
            <a:off x="1136466" y="2708471"/>
            <a:ext cx="6683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r>
              <a:rPr lang="en-US" dirty="0"/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19836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Filter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CE2906-366B-29BA-9FCA-5EEB834B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85" y="1396092"/>
            <a:ext cx="10821910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Filter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768F3-0368-6040-3C9E-C4872F720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1123628"/>
            <a:ext cx="11107700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Filter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1B751-68EF-A0DE-63EE-50768448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841220"/>
            <a:ext cx="7717941" cy="4268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9B3F0-86BB-D410-915E-92374BAAA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740" y="841220"/>
            <a:ext cx="1236092" cy="45372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68C63-F793-4A4A-D3E6-BD5EDF8B7D0F}"/>
              </a:ext>
            </a:extLst>
          </p:cNvPr>
          <p:cNvSpPr/>
          <p:nvPr/>
        </p:nvSpPr>
        <p:spPr>
          <a:xfrm>
            <a:off x="525142" y="5461225"/>
            <a:ext cx="95082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we do not want </a:t>
            </a:r>
            <a:r>
              <a:rPr lang="en-US" sz="28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canceled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orders or in </a:t>
            </a:r>
            <a:r>
              <a:rPr lang="en-US" sz="28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processing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ones</a:t>
            </a:r>
          </a:p>
        </p:txBody>
      </p:sp>
    </p:spTree>
    <p:extLst>
      <p:ext uri="{BB962C8B-B14F-4D97-AF65-F5344CB8AC3E}">
        <p14:creationId xmlns:p14="http://schemas.microsoft.com/office/powerpoint/2010/main" val="306430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Tooltips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931043-332E-EFE3-E165-5587F812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17" y="1292921"/>
            <a:ext cx="6563641" cy="752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1E5162-4482-CDB7-8F32-BF9555C6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046" y="2196284"/>
            <a:ext cx="4134427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7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Filter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BDAA2-FE9B-7374-2C48-F173B33CC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418" y="1138772"/>
            <a:ext cx="2038635" cy="3924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0B774-EE98-A54F-0CFA-1876C96DE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558" y="758488"/>
            <a:ext cx="2114845" cy="885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866BAA-D208-9E04-A188-C820ADDE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65" y="1644437"/>
            <a:ext cx="5544324" cy="1009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AC4EDC-A6A4-4AEC-9A9F-8EEB06958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65" y="2871709"/>
            <a:ext cx="6725589" cy="11145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5863DE-7183-DEC9-3DB3-9C439414C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70" y="4098982"/>
            <a:ext cx="6830378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5476D-7D3B-387C-5F35-4D39B216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C4447-EFBF-874E-20F4-76913827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91" y="2663178"/>
            <a:ext cx="4788730" cy="31378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DB40C9-64AF-F81B-8298-507E730C622E}"/>
              </a:ext>
            </a:extLst>
          </p:cNvPr>
          <p:cNvSpPr txBox="1">
            <a:spLocks/>
          </p:cNvSpPr>
          <p:nvPr/>
        </p:nvSpPr>
        <p:spPr>
          <a:xfrm>
            <a:off x="955519" y="661529"/>
            <a:ext cx="10280962" cy="21111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Exercise 25: </a:t>
            </a:r>
          </a:p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Filtering Context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8909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28680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Which of the following statements best describes the purpose of filtering in data analysis?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To change the graphical representation of the data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To screen out or focus on parts of the data based on specific conditions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To arrange data in a sequential manner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	To highlight specific cells or rows in a dataset based on certain criteria or rules</a:t>
            </a:r>
          </a:p>
          <a:p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28680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Which of the following statements best describes the purpose of filtering in data analysis?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To change the graphical representation of the data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</a:t>
            </a:r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To screen out or focus on parts of the data based on specific conditions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To arrange data in a sequential manner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	To highlight specific cells or rows in a dataset based on certain criteria or rules</a:t>
            </a:r>
          </a:p>
          <a:p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828D3-048C-0B9B-9501-454170E7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94" y="4856640"/>
            <a:ext cx="7868748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2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5FBDC19-E50F-18B6-2A96-FD019615A7D2}"/>
              </a:ext>
            </a:extLst>
          </p:cNvPr>
          <p:cNvSpPr/>
          <p:nvPr/>
        </p:nvSpPr>
        <p:spPr>
          <a:xfrm rot="-5220000">
            <a:off x="3118153" y="-974217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7030A0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238095-94E6-7031-080B-F81DC94F02B8}"/>
              </a:ext>
            </a:extLst>
          </p:cNvPr>
          <p:cNvGrpSpPr/>
          <p:nvPr/>
        </p:nvGrpSpPr>
        <p:grpSpPr>
          <a:xfrm rot="-5220000">
            <a:off x="7460761" y="2563210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7EAF95-EBAF-225F-DCAD-946FB66C441E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3D545F0-E4C7-4A40-B1D6-0070C0FF7325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A2AEA3-BCE5-AC4A-8009-A51F4E3E94BD}"/>
              </a:ext>
            </a:extLst>
          </p:cNvPr>
          <p:cNvSpPr txBox="1"/>
          <p:nvPr/>
        </p:nvSpPr>
        <p:spPr>
          <a:xfrm>
            <a:off x="214722" y="2774770"/>
            <a:ext cx="65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400" b="1">
                <a:solidFill>
                  <a:schemeClr val="bg1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EE52A-BC0E-32CD-8512-B5508AABF1DD}"/>
              </a:ext>
            </a:extLst>
          </p:cNvPr>
          <p:cNvSpPr txBox="1"/>
          <p:nvPr/>
        </p:nvSpPr>
        <p:spPr>
          <a:xfrm rot="60000">
            <a:off x="1136466" y="2708471"/>
            <a:ext cx="6683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r>
              <a:rPr lang="en-US" dirty="0"/>
              <a:t>Slicers</a:t>
            </a:r>
          </a:p>
        </p:txBody>
      </p:sp>
    </p:spTree>
    <p:extLst>
      <p:ext uri="{BB962C8B-B14F-4D97-AF65-F5344CB8AC3E}">
        <p14:creationId xmlns:p14="http://schemas.microsoft.com/office/powerpoint/2010/main" val="36449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Slicers</a:t>
            </a:r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5A8771-F187-BEFE-7248-51CE1E396083}"/>
              </a:ext>
            </a:extLst>
          </p:cNvPr>
          <p:cNvGrpSpPr/>
          <p:nvPr/>
        </p:nvGrpSpPr>
        <p:grpSpPr>
          <a:xfrm>
            <a:off x="5572664" y="4891177"/>
            <a:ext cx="6645932" cy="1133839"/>
            <a:chOff x="5572664" y="4891177"/>
            <a:chExt cx="6645932" cy="113383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205C13-B95E-85DA-10C8-CBC1F06D3C8A}"/>
                </a:ext>
              </a:extLst>
            </p:cNvPr>
            <p:cNvSpPr txBox="1"/>
            <p:nvPr/>
          </p:nvSpPr>
          <p:spPr>
            <a:xfrm>
              <a:off x="5819953" y="4969140"/>
              <a:ext cx="639864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A slicer is a great way to apply common filters to a report page quickly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79EDD7-A2BF-231D-F519-3F383E31CA81}"/>
                </a:ext>
              </a:extLst>
            </p:cNvPr>
            <p:cNvCxnSpPr>
              <a:cxnSpLocks/>
            </p:cNvCxnSpPr>
            <p:nvPr/>
          </p:nvCxnSpPr>
          <p:spPr>
            <a:xfrm>
              <a:off x="5572664" y="4891177"/>
              <a:ext cx="0" cy="113383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A745F28-807D-3B49-8A6B-223FBB247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832984"/>
            <a:ext cx="10402752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2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Slicers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FABB5-43D3-7EBD-4D7F-435B98F9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06" y="1539223"/>
            <a:ext cx="11111258" cy="86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EF017F-5496-7CBA-B61C-8469E4EBB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06" y="3108485"/>
            <a:ext cx="10888595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6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Slicers</a:t>
            </a:r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2EA412-E293-CC76-73A4-0D1726D17CAC}"/>
              </a:ext>
            </a:extLst>
          </p:cNvPr>
          <p:cNvGrpSpPr/>
          <p:nvPr/>
        </p:nvGrpSpPr>
        <p:grpSpPr>
          <a:xfrm>
            <a:off x="1164565" y="5046780"/>
            <a:ext cx="7582619" cy="857793"/>
            <a:chOff x="1164565" y="5046780"/>
            <a:chExt cx="7582619" cy="857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220629-159B-1F9A-2D20-AEB260A04909}"/>
                </a:ext>
              </a:extLst>
            </p:cNvPr>
            <p:cNvSpPr txBox="1"/>
            <p:nvPr/>
          </p:nvSpPr>
          <p:spPr>
            <a:xfrm>
              <a:off x="1296118" y="5072658"/>
              <a:ext cx="7451066" cy="727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rt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The slicer can be displayed in </a:t>
              </a:r>
              <a:r>
                <a:rPr lang="en-US" sz="2000" b="1" u="sng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multiple formats</a:t>
              </a:r>
              <a:r>
                <a:rPr lang="en-US" sz="2000" u="sng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US" sz="200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depending on the </a:t>
              </a:r>
              <a:r>
                <a:rPr lang="en-US" sz="2000" b="1" u="sng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field</a:t>
              </a:r>
              <a:r>
                <a:rPr lang="en-US" sz="200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on which the slicer is filtering. </a:t>
              </a:r>
              <a:endPara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EE8E76C-A6B1-E548-B510-359DF3881EF6}"/>
                </a:ext>
              </a:extLst>
            </p:cNvPr>
            <p:cNvCxnSpPr>
              <a:cxnSpLocks/>
            </p:cNvCxnSpPr>
            <p:nvPr/>
          </p:nvCxnSpPr>
          <p:spPr>
            <a:xfrm>
              <a:off x="1164565" y="5046780"/>
              <a:ext cx="0" cy="8577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BA6F56C-CC12-0125-6F60-EF9A8B615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209" y="933574"/>
            <a:ext cx="2381582" cy="7811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6EF9C4-EAF3-2C93-377A-78D3C17E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41" y="1889819"/>
            <a:ext cx="3534268" cy="2695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FCD3DA-7B0C-E2CC-0562-F07CA08B4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990" y="3090136"/>
            <a:ext cx="1419423" cy="2953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70CE35-F09F-0B17-694E-E82A9D527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194" y="1785342"/>
            <a:ext cx="3515216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2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Slicers</a:t>
            </a:r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2EA412-E293-CC76-73A4-0D1726D17CAC}"/>
              </a:ext>
            </a:extLst>
          </p:cNvPr>
          <p:cNvGrpSpPr/>
          <p:nvPr/>
        </p:nvGrpSpPr>
        <p:grpSpPr>
          <a:xfrm>
            <a:off x="1164565" y="5046780"/>
            <a:ext cx="7582619" cy="857793"/>
            <a:chOff x="1164565" y="5046780"/>
            <a:chExt cx="7582619" cy="8577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220629-159B-1F9A-2D20-AEB260A04909}"/>
                </a:ext>
              </a:extLst>
            </p:cNvPr>
            <p:cNvSpPr txBox="1"/>
            <p:nvPr/>
          </p:nvSpPr>
          <p:spPr>
            <a:xfrm>
              <a:off x="1296118" y="5072658"/>
              <a:ext cx="7451066" cy="727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rt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The slicer can be displayed in </a:t>
              </a:r>
              <a:r>
                <a:rPr lang="en-US" sz="2000" b="1" u="sng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multiple formats</a:t>
              </a:r>
              <a:r>
                <a:rPr lang="en-US" sz="2000" u="sng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US" sz="200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depending on the </a:t>
              </a:r>
              <a:r>
                <a:rPr lang="en-US" sz="2000" b="1" u="sng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field</a:t>
              </a:r>
              <a:r>
                <a:rPr lang="en-US" sz="200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on which the slicer is filtering. </a:t>
              </a:r>
              <a:endPara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EE8E76C-A6B1-E548-B510-359DF3881EF6}"/>
                </a:ext>
              </a:extLst>
            </p:cNvPr>
            <p:cNvCxnSpPr>
              <a:cxnSpLocks/>
            </p:cNvCxnSpPr>
            <p:nvPr/>
          </p:nvCxnSpPr>
          <p:spPr>
            <a:xfrm>
              <a:off x="1164565" y="5046780"/>
              <a:ext cx="0" cy="8577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6BE543-B1EB-3A42-0CE1-7C987F4C8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87" y="1058283"/>
            <a:ext cx="2505425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C5EBFC-7B9A-0848-8CC8-9705B020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604" y="2027100"/>
            <a:ext cx="3591426" cy="265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04DF24-1A0F-9D26-B8DA-E190FFB49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180" y="3213476"/>
            <a:ext cx="1552792" cy="285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76C948-327E-E411-77AE-59783D52B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234" y="2027100"/>
            <a:ext cx="358190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4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Slicers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F8402-4A4B-37E8-DE68-D1A37706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63" y="791650"/>
            <a:ext cx="9916074" cy="52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8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Tooltips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1E5162-4482-CDB7-8F32-BF9555C63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606" y="2978035"/>
            <a:ext cx="4134427" cy="3086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158948-B8BC-BA67-79D6-79F8D548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00" y="1094372"/>
            <a:ext cx="6354062" cy="6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84C48-7B7B-ED70-87A2-E4F939183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070" y="2041992"/>
            <a:ext cx="6677957" cy="600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F87D40-F0A3-5DD9-E5AF-CD79D5F79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070" y="2978035"/>
            <a:ext cx="6887536" cy="781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40BB71-5686-E81C-4E74-1406ED68E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070" y="4390844"/>
            <a:ext cx="6811326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5476D-7D3B-387C-5F35-4D39B216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C4447-EFBF-874E-20F4-76913827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91" y="2663178"/>
            <a:ext cx="4788730" cy="31378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DB40C9-64AF-F81B-8298-507E730C622E}"/>
              </a:ext>
            </a:extLst>
          </p:cNvPr>
          <p:cNvSpPr txBox="1">
            <a:spLocks/>
          </p:cNvSpPr>
          <p:nvPr/>
        </p:nvSpPr>
        <p:spPr>
          <a:xfrm>
            <a:off x="955519" y="661529"/>
            <a:ext cx="10280962" cy="21111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Exercise 26: </a:t>
            </a:r>
          </a:p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Creating Slicers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176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Slicers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0067E-327C-AC54-75F4-D48298E8E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1466576"/>
            <a:ext cx="11155332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Slicers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0067E-327C-AC54-75F4-D48298E8E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48" y="1112532"/>
            <a:ext cx="4220443" cy="1484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EE2705-DEC8-BC8A-4043-2CF1DADB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06" y="2951480"/>
            <a:ext cx="6273137" cy="290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4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Slicers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03ACD9-7DBE-7BDE-4070-87C1A3F2401B}"/>
              </a:ext>
            </a:extLst>
          </p:cNvPr>
          <p:cNvGrpSpPr/>
          <p:nvPr/>
        </p:nvGrpSpPr>
        <p:grpSpPr>
          <a:xfrm>
            <a:off x="1247098" y="1207075"/>
            <a:ext cx="9697803" cy="1200318"/>
            <a:chOff x="1247098" y="1785045"/>
            <a:chExt cx="9697803" cy="12003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7AA622-C4FD-AFDF-8761-A8C0083E2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7098" y="1785045"/>
              <a:ext cx="9697803" cy="120031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16102D-7039-54A8-8C18-0ABF1A1A1168}"/>
                </a:ext>
              </a:extLst>
            </p:cNvPr>
            <p:cNvSpPr/>
            <p:nvPr/>
          </p:nvSpPr>
          <p:spPr>
            <a:xfrm>
              <a:off x="10410063" y="2769703"/>
              <a:ext cx="534838" cy="215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3A6AC9D-D87B-AF03-EC49-4CB4D6085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949" y="3184215"/>
            <a:ext cx="3820058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5476D-7D3B-387C-5F35-4D39B216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C4447-EFBF-874E-20F4-76913827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91" y="2663178"/>
            <a:ext cx="4788730" cy="31378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DB40C9-64AF-F81B-8298-507E730C622E}"/>
              </a:ext>
            </a:extLst>
          </p:cNvPr>
          <p:cNvSpPr txBox="1">
            <a:spLocks/>
          </p:cNvSpPr>
          <p:nvPr/>
        </p:nvSpPr>
        <p:spPr>
          <a:xfrm>
            <a:off x="955519" y="661529"/>
            <a:ext cx="10280962" cy="21111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Exercise 27: </a:t>
            </a:r>
          </a:p>
          <a:p>
            <a:pPr lvl="0"/>
            <a:r>
              <a:rPr lang="en-US" altLang="en-US" b="1">
                <a:solidFill>
                  <a:srgbClr val="FF0000"/>
                </a:solidFill>
                <a:latin typeface="Arial Black" panose="020B0A04020102020204" pitchFamily="34" charset="0"/>
              </a:rPr>
              <a:t>Synchronize </a:t>
            </a:r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Slicers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2445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32632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When synchronizing slicers, which of the following ensures that a slicer synchronizes when other slicers or visualizations are interacted with? Select all that apply. 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Navigate to the View menu and select Sync Slicers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Ensure that the group name is consistent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Enable Sync filter changes to other slicers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	Enable Sync field changes to other slicers</a:t>
            </a:r>
          </a:p>
          <a:p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32632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When synchronizing slicers, which of the following ensures that a slicer synchronizes when other slicers or visualizations are interacted with? Select all that apply. 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Navigate to the View menu and select Sync Slicers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</a:t>
            </a:r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Ensure that the group name is consistent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C.	Enable Sync filter changes to other slicers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D.	Enable Sync field changes to other slicers</a:t>
            </a:r>
          </a:p>
          <a:p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CB02EC-FEEE-24DA-862A-EEEE14E0EFC5}"/>
              </a:ext>
            </a:extLst>
          </p:cNvPr>
          <p:cNvGrpSpPr/>
          <p:nvPr/>
        </p:nvGrpSpPr>
        <p:grpSpPr>
          <a:xfrm>
            <a:off x="3848601" y="4027757"/>
            <a:ext cx="7014844" cy="1340557"/>
            <a:chOff x="3339643" y="3855229"/>
            <a:chExt cx="7014844" cy="13405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2E6034-E390-7089-D5C9-3D955225A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1735" y="3855229"/>
              <a:ext cx="6547920" cy="4407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C5FE38-F733-F5F7-78CD-A992CD881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9643" y="4300311"/>
              <a:ext cx="6944694" cy="46679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B3B060-EB95-1CD8-FA93-991D892EC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3109" y="4767101"/>
              <a:ext cx="7011378" cy="428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309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5FBDC19-E50F-18B6-2A96-FD019615A7D2}"/>
              </a:ext>
            </a:extLst>
          </p:cNvPr>
          <p:cNvSpPr/>
          <p:nvPr/>
        </p:nvSpPr>
        <p:spPr>
          <a:xfrm rot="-5220000">
            <a:off x="3118153" y="-974217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00B0F0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238095-94E6-7031-080B-F81DC94F02B8}"/>
              </a:ext>
            </a:extLst>
          </p:cNvPr>
          <p:cNvGrpSpPr/>
          <p:nvPr/>
        </p:nvGrpSpPr>
        <p:grpSpPr>
          <a:xfrm rot="-5220000">
            <a:off x="7460761" y="2563210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7EAF95-EBAF-225F-DCAD-946FB66C441E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3D545F0-E4C7-4A40-B1D6-0070C0FF7325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A2AEA3-BCE5-AC4A-8009-A51F4E3E94BD}"/>
              </a:ext>
            </a:extLst>
          </p:cNvPr>
          <p:cNvSpPr txBox="1"/>
          <p:nvPr/>
        </p:nvSpPr>
        <p:spPr>
          <a:xfrm>
            <a:off x="-54574" y="2823282"/>
            <a:ext cx="65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400" b="1">
                <a:solidFill>
                  <a:schemeClr val="bg1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EE52A-BC0E-32CD-8512-B5508AABF1DD}"/>
              </a:ext>
            </a:extLst>
          </p:cNvPr>
          <p:cNvSpPr txBox="1"/>
          <p:nvPr/>
        </p:nvSpPr>
        <p:spPr>
          <a:xfrm rot="60000">
            <a:off x="542103" y="2841578"/>
            <a:ext cx="766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r>
              <a:rPr lang="en-US" sz="4000" dirty="0"/>
              <a:t>Cross-Filter and Cross-Highlight</a:t>
            </a:r>
          </a:p>
        </p:txBody>
      </p:sp>
    </p:spTree>
    <p:extLst>
      <p:ext uri="{BB962C8B-B14F-4D97-AF65-F5344CB8AC3E}">
        <p14:creationId xmlns:p14="http://schemas.microsoft.com/office/powerpoint/2010/main" val="333337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Cross-Filter and Cross-Highlight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8949D-6770-73C2-F637-CEB3B4F0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577" y="758488"/>
            <a:ext cx="8554876" cy="50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0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Cross-Filter and Cross-Highlight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8949D-6770-73C2-F637-CEB3B4F0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577" y="758489"/>
            <a:ext cx="2889849" cy="1716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0F8B0-39C6-F3BC-9F4A-61B70572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20" y="2771292"/>
            <a:ext cx="1186028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6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Default Tooltips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5078F-93DA-309A-4B35-2CE8FA464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13" y="1035170"/>
            <a:ext cx="7873082" cy="4307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92E217-1DD8-E089-3F8D-4881D96EB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691" y="3429000"/>
            <a:ext cx="2363629" cy="129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5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Cross-Filter and Cross-Highlight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0BD53-57A6-AD1F-5B39-B441D621E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12" y="758488"/>
            <a:ext cx="1084096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7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Cross-Filter and Cross-Highlight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0BD53-57A6-AD1F-5B39-B441D621E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12" y="758488"/>
            <a:ext cx="10840963" cy="456311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DE58BBC-7E35-0D1F-272D-BA2882103509}"/>
              </a:ext>
            </a:extLst>
          </p:cNvPr>
          <p:cNvSpPr/>
          <p:nvPr/>
        </p:nvSpPr>
        <p:spPr>
          <a:xfrm>
            <a:off x="655608" y="4348350"/>
            <a:ext cx="1751162" cy="175116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Default </a:t>
            </a:r>
            <a:br>
              <a:rPr lang="en-US" sz="1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behavior </a:t>
            </a:r>
            <a:br>
              <a:rPr lang="en-US" sz="1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Power BI</a:t>
            </a:r>
          </a:p>
        </p:txBody>
      </p:sp>
    </p:spTree>
    <p:extLst>
      <p:ext uri="{BB962C8B-B14F-4D97-AF65-F5344CB8AC3E}">
        <p14:creationId xmlns:p14="http://schemas.microsoft.com/office/powerpoint/2010/main" val="281568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Cross-Filter and Cross-Highlight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0BD53-57A6-AD1F-5B39-B441D621E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764" y="758488"/>
            <a:ext cx="4100411" cy="17259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9EA2CA-A8AB-003F-9429-403183831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0" y="2520380"/>
            <a:ext cx="12041280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3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Cross-Filter and Cross-Highlight</a:t>
            </a:r>
            <a:endParaRPr lang="en-US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A83CBE-8862-8FCD-1867-01BE2531F54D}"/>
              </a:ext>
            </a:extLst>
          </p:cNvPr>
          <p:cNvGrpSpPr/>
          <p:nvPr/>
        </p:nvGrpSpPr>
        <p:grpSpPr>
          <a:xfrm>
            <a:off x="4632642" y="1188840"/>
            <a:ext cx="4755515" cy="3807460"/>
            <a:chOff x="0" y="0"/>
            <a:chExt cx="4755515" cy="38074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9DEF80-597D-3DF5-90A1-91A28439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755515" cy="380746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1867D2-F4E9-4F5E-96D6-9BAD26FBD501}"/>
                </a:ext>
              </a:extLst>
            </p:cNvPr>
            <p:cNvSpPr/>
            <p:nvPr/>
          </p:nvSpPr>
          <p:spPr>
            <a:xfrm>
              <a:off x="1123200" y="1051200"/>
              <a:ext cx="2095200" cy="136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E8193F7-0A53-66A2-AA56-F55D46952834}"/>
              </a:ext>
            </a:extLst>
          </p:cNvPr>
          <p:cNvSpPr txBox="1"/>
          <p:nvPr/>
        </p:nvSpPr>
        <p:spPr>
          <a:xfrm>
            <a:off x="1235734" y="5518031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Change Default behavior</a:t>
            </a:r>
          </a:p>
        </p:txBody>
      </p:sp>
    </p:spTree>
    <p:extLst>
      <p:ext uri="{BB962C8B-B14F-4D97-AF65-F5344CB8AC3E}">
        <p14:creationId xmlns:p14="http://schemas.microsoft.com/office/powerpoint/2010/main" val="75273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Cross-Filter and Cross-Highlight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5D9DA5-C295-030D-B241-6B4A62A663F9}"/>
              </a:ext>
            </a:extLst>
          </p:cNvPr>
          <p:cNvGrpSpPr/>
          <p:nvPr/>
        </p:nvGrpSpPr>
        <p:grpSpPr>
          <a:xfrm>
            <a:off x="4866401" y="1211382"/>
            <a:ext cx="6408324" cy="1011819"/>
            <a:chOff x="0" y="0"/>
            <a:chExt cx="3804920" cy="66929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DF27E86-5E32-AEA8-A091-9AD1CAE47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804920" cy="6692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468D8F-C955-03C2-C3D7-29F1C37A9D39}"/>
                </a:ext>
              </a:extLst>
            </p:cNvPr>
            <p:cNvSpPr/>
            <p:nvPr/>
          </p:nvSpPr>
          <p:spPr>
            <a:xfrm>
              <a:off x="28800" y="216000"/>
              <a:ext cx="374400" cy="42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8A10C-4942-9136-50F8-A55FA81477E7}"/>
              </a:ext>
            </a:extLst>
          </p:cNvPr>
          <p:cNvGrpSpPr/>
          <p:nvPr/>
        </p:nvGrpSpPr>
        <p:grpSpPr>
          <a:xfrm>
            <a:off x="4289371" y="2609033"/>
            <a:ext cx="6985354" cy="2022894"/>
            <a:chOff x="0" y="0"/>
            <a:chExt cx="4654550" cy="1443990"/>
          </a:xfrm>
        </p:grpSpPr>
        <p:pic>
          <p:nvPicPr>
            <p:cNvPr id="13" name="Picture 1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22C80B3F-6B97-97AD-2F16-FDC0F217D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654550" cy="144399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DA7BD0-367E-8300-FDFD-78012F82F199}"/>
                </a:ext>
              </a:extLst>
            </p:cNvPr>
            <p:cNvSpPr/>
            <p:nvPr/>
          </p:nvSpPr>
          <p:spPr>
            <a:xfrm>
              <a:off x="1893600" y="7200"/>
              <a:ext cx="467615" cy="2232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EE869B-31F5-9514-752D-4E09FC0576CB}"/>
              </a:ext>
            </a:extLst>
          </p:cNvPr>
          <p:cNvGrpSpPr/>
          <p:nvPr/>
        </p:nvGrpSpPr>
        <p:grpSpPr>
          <a:xfrm>
            <a:off x="833819" y="3077964"/>
            <a:ext cx="6576272" cy="1303063"/>
            <a:chOff x="747554" y="3140015"/>
            <a:chExt cx="6451741" cy="13030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8193F7-0A53-66A2-AA56-F55D46952834}"/>
                </a:ext>
              </a:extLst>
            </p:cNvPr>
            <p:cNvSpPr txBox="1"/>
            <p:nvPr/>
          </p:nvSpPr>
          <p:spPr>
            <a:xfrm>
              <a:off x="1104733" y="4073746"/>
              <a:ext cx="60945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Filter</a:t>
              </a:r>
              <a:r>
                <a:rPr lang="en-US" dirty="0"/>
                <a:t>   </a:t>
              </a:r>
              <a:r>
                <a:rPr lang="en-US" b="1" dirty="0"/>
                <a:t>Highlight</a:t>
              </a:r>
              <a:r>
                <a:rPr lang="en-US" dirty="0"/>
                <a:t>  </a:t>
              </a:r>
              <a:r>
                <a:rPr lang="en-US" b="1" dirty="0"/>
                <a:t>Non</a:t>
              </a:r>
              <a:endParaRPr lang="en-US" sz="24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80DF7F-48A4-FFD0-BDF7-24F9739D9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54" y="3140015"/>
              <a:ext cx="2885359" cy="104747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6F70692-28B6-94E2-E407-F9CC3DE31BBC}"/>
              </a:ext>
            </a:extLst>
          </p:cNvPr>
          <p:cNvSpPr txBox="1"/>
          <p:nvPr/>
        </p:nvSpPr>
        <p:spPr>
          <a:xfrm>
            <a:off x="1104733" y="5591263"/>
            <a:ext cx="6094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Change Behavior Individually </a:t>
            </a:r>
          </a:p>
        </p:txBody>
      </p:sp>
    </p:spTree>
    <p:extLst>
      <p:ext uri="{BB962C8B-B14F-4D97-AF65-F5344CB8AC3E}">
        <p14:creationId xmlns:p14="http://schemas.microsoft.com/office/powerpoint/2010/main" val="255284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5476D-7D3B-387C-5F35-4D39B216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C4447-EFBF-874E-20F4-76913827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91" y="2663178"/>
            <a:ext cx="4788730" cy="31378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DB40C9-64AF-F81B-8298-507E730C622E}"/>
              </a:ext>
            </a:extLst>
          </p:cNvPr>
          <p:cNvSpPr txBox="1">
            <a:spLocks/>
          </p:cNvSpPr>
          <p:nvPr/>
        </p:nvSpPr>
        <p:spPr>
          <a:xfrm>
            <a:off x="955519" y="661529"/>
            <a:ext cx="10280962" cy="21111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Exercise 28: </a:t>
            </a:r>
          </a:p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Cross-Filter and </a:t>
            </a:r>
          </a:p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Cross-Highlight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920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24728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best describes the function of cross-filtering in visual reports?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It displays the raw data of the selected visual.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It highlights the selected data across multiple visuals without changing the displayed data.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It highlights specific cells or rows in a dataset based on certain criteria or rules.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	It allows a selection in one visual to filter out unrelated data in another visual.</a:t>
            </a:r>
          </a:p>
          <a:p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8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24728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best describes the function of cross-filtering in visual reports?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It displays the raw data of the selected visual.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It highlights the selected data across multiple visuals without changing the displayed data.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It highlights specific cells or rows in a dataset based on certain criteria or rules.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	</a:t>
            </a:r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It allows a selection in one visual to filter out unrelated data in another visual</a:t>
            </a:r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63B73-3DA5-D5A4-CB6C-4CEBB7EF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583" y="4066544"/>
            <a:ext cx="7192379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9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5FBDC19-E50F-18B6-2A96-FD019615A7D2}"/>
              </a:ext>
            </a:extLst>
          </p:cNvPr>
          <p:cNvSpPr/>
          <p:nvPr/>
        </p:nvSpPr>
        <p:spPr>
          <a:xfrm rot="-5220000">
            <a:off x="3118153" y="-974217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238095-94E6-7031-080B-F81DC94F02B8}"/>
              </a:ext>
            </a:extLst>
          </p:cNvPr>
          <p:cNvGrpSpPr/>
          <p:nvPr/>
        </p:nvGrpSpPr>
        <p:grpSpPr>
          <a:xfrm rot="-5220000">
            <a:off x="7460761" y="2563210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7EAF95-EBAF-225F-DCAD-946FB66C441E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3D545F0-E4C7-4A40-B1D6-0070C0FF7325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A2AEA3-BCE5-AC4A-8009-A51F4E3E94BD}"/>
              </a:ext>
            </a:extLst>
          </p:cNvPr>
          <p:cNvSpPr txBox="1"/>
          <p:nvPr/>
        </p:nvSpPr>
        <p:spPr>
          <a:xfrm>
            <a:off x="214722" y="2774770"/>
            <a:ext cx="65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400" b="1">
                <a:solidFill>
                  <a:schemeClr val="bg1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EE52A-BC0E-32CD-8512-B5508AABF1DD}"/>
              </a:ext>
            </a:extLst>
          </p:cNvPr>
          <p:cNvSpPr txBox="1"/>
          <p:nvPr/>
        </p:nvSpPr>
        <p:spPr>
          <a:xfrm rot="60000">
            <a:off x="1136466" y="2708471"/>
            <a:ext cx="6683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r>
              <a:rPr lang="en-US" dirty="0"/>
              <a:t>Buttons</a:t>
            </a:r>
          </a:p>
        </p:txBody>
      </p:sp>
    </p:spTree>
    <p:extLst>
      <p:ext uri="{BB962C8B-B14F-4D97-AF65-F5344CB8AC3E}">
        <p14:creationId xmlns:p14="http://schemas.microsoft.com/office/powerpoint/2010/main" val="5170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Buttons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A2095-E640-79AC-A953-D6A17942E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49" y="1559731"/>
            <a:ext cx="10954929" cy="351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7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Custom Tooltips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72603-34AD-1620-1182-4C244131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149" y="799733"/>
            <a:ext cx="1810003" cy="5258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C91565-C16C-F9B2-0698-4F901CC09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108" y="758488"/>
            <a:ext cx="6368261" cy="491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3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Buttons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A2095-E640-79AC-A953-D6A17942E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66" y="758488"/>
            <a:ext cx="5187834" cy="1663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3CDBDE-5307-6941-6F57-31948AC6E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083" y="2421922"/>
            <a:ext cx="7372163" cy="340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62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Buttons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526CC-1DD8-BE08-B34D-4AC04A31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238" y="1509015"/>
            <a:ext cx="3666225" cy="314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9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Buttons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526CC-1DD8-BE08-B34D-4AC04A31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33" y="4779034"/>
            <a:ext cx="1375210" cy="1178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FCC155-E45B-4EC1-3C89-DD68A70DA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646" y="920871"/>
            <a:ext cx="4010585" cy="3858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FE9553-58FE-3E80-0291-3F07210AB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68" y="1279961"/>
            <a:ext cx="3267531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Create Buttons</a:t>
            </a:r>
            <a:endParaRPr lang="en-US" sz="1600" dirty="0"/>
          </a:p>
        </p:txBody>
      </p:sp>
      <p:pic>
        <p:nvPicPr>
          <p:cNvPr id="2" name="Picture 1" descr="Screenshot showing Add a button control in Power BI Desktop.">
            <a:extLst>
              <a:ext uri="{FF2B5EF4-FFF2-40B4-BE49-F238E27FC236}">
                <a16:creationId xmlns:a16="http://schemas.microsoft.com/office/drawing/2014/main" id="{3B42BFB5-255A-B001-A6F1-AEBBEB12D3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896" y="1001323"/>
            <a:ext cx="1922715" cy="484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5393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Customize Buttons</a:t>
            </a:r>
            <a:endParaRPr lang="en-US" sz="1600" dirty="0"/>
          </a:p>
        </p:txBody>
      </p:sp>
      <p:pic>
        <p:nvPicPr>
          <p:cNvPr id="3" name="Picture 2" descr="Screenshot showing how to customize the shape of an arrow button to a parallelogram.">
            <a:extLst>
              <a:ext uri="{FF2B5EF4-FFF2-40B4-BE49-F238E27FC236}">
                <a16:creationId xmlns:a16="http://schemas.microsoft.com/office/drawing/2014/main" id="{08A0B054-79B6-F0CB-FB27-8C2D26D3A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655" y="931654"/>
            <a:ext cx="4225695" cy="4908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590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Add a custom image or icon to Button</a:t>
            </a:r>
            <a:endParaRPr lang="en-US" sz="1600" dirty="0"/>
          </a:p>
        </p:txBody>
      </p:sp>
      <p:pic>
        <p:nvPicPr>
          <p:cNvPr id="2" name="Picture 1" descr="Screenshot showing the Browse option to add an image to a custom image.">
            <a:extLst>
              <a:ext uri="{FF2B5EF4-FFF2-40B4-BE49-F238E27FC236}">
                <a16:creationId xmlns:a16="http://schemas.microsoft.com/office/drawing/2014/main" id="{73CA0342-85F2-EA2B-FC02-704EE1816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875" y="1019651"/>
            <a:ext cx="3255035" cy="302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shot showing the icon placement options.">
            <a:extLst>
              <a:ext uri="{FF2B5EF4-FFF2-40B4-BE49-F238E27FC236}">
                <a16:creationId xmlns:a16="http://schemas.microsoft.com/office/drawing/2014/main" id="{EE18DB57-D6C9-7D23-2092-BE300D3DD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989" y="1755476"/>
            <a:ext cx="3448209" cy="200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Screenshot showing the Horizontal alignment and Vertical alignment options for an icon.">
            <a:extLst>
              <a:ext uri="{FF2B5EF4-FFF2-40B4-BE49-F238E27FC236}">
                <a16:creationId xmlns:a16="http://schemas.microsoft.com/office/drawing/2014/main" id="{47228675-C9BF-BC92-9578-EB073C448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020" y="3609168"/>
            <a:ext cx="3024254" cy="1925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572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Add effects to Button</a:t>
            </a:r>
            <a:endParaRPr lang="en-US" sz="1600" dirty="0"/>
          </a:p>
        </p:txBody>
      </p:sp>
      <p:pic>
        <p:nvPicPr>
          <p:cNvPr id="3" name="Picture 2" descr="Screenshot showing the On hover state of a button in a Power BI report.">
            <a:extLst>
              <a:ext uri="{FF2B5EF4-FFF2-40B4-BE49-F238E27FC236}">
                <a16:creationId xmlns:a16="http://schemas.microsoft.com/office/drawing/2014/main" id="{23D8F5E3-9CB1-70AA-2D98-03D2F2B247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318" y="940781"/>
            <a:ext cx="2903376" cy="501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10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Buttons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468FE-5F4F-7346-509F-5371BF6E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645" y="1695088"/>
            <a:ext cx="2909532" cy="32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Buttons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468FE-5F4F-7346-509F-5371BF6E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7" y="4653950"/>
            <a:ext cx="1319396" cy="1467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24C844-399F-4B6E-17A4-36132620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879" y="1241871"/>
            <a:ext cx="8417934" cy="329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3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Buttons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468FE-5F4F-7346-509F-5371BF6E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7" y="4653950"/>
            <a:ext cx="1319396" cy="1467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06D86B-04C6-4602-B9BC-B1848A90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268" y="1552313"/>
            <a:ext cx="8187739" cy="292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77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Custom Tooltips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9C5BA-A6C8-A373-4169-28D24E055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69" y="1006022"/>
            <a:ext cx="6067205" cy="4058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0DCF0-CEB3-21D9-EC7D-14A3D9E39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500" y="846619"/>
            <a:ext cx="1356999" cy="41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9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Buttons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468FE-5F4F-7346-509F-5371BF6E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7" y="4653950"/>
            <a:ext cx="1319396" cy="1467054"/>
          </a:xfrm>
          <a:prstGeom prst="rect">
            <a:avLst/>
          </a:prstGeom>
        </p:spPr>
      </p:pic>
      <p:pic>
        <p:nvPicPr>
          <p:cNvPr id="2" name="Picture 1" descr="Screenshot of an inactive drillthrough button with hover tooltip.">
            <a:extLst>
              <a:ext uri="{FF2B5EF4-FFF2-40B4-BE49-F238E27FC236}">
                <a16:creationId xmlns:a16="http://schemas.microsoft.com/office/drawing/2014/main" id="{1DC8F63A-AFD6-5FDB-47DD-F164AE9B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044" y="2868493"/>
            <a:ext cx="4732192" cy="12635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0F41B7-CF66-C29D-CB7B-D0C3DBE6D9F7}"/>
              </a:ext>
            </a:extLst>
          </p:cNvPr>
          <p:cNvSpPr/>
          <p:nvPr/>
        </p:nvSpPr>
        <p:spPr>
          <a:xfrm>
            <a:off x="1964754" y="1449086"/>
            <a:ext cx="39320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Drill Through</a:t>
            </a:r>
          </a:p>
        </p:txBody>
      </p:sp>
    </p:spTree>
    <p:extLst>
      <p:ext uri="{BB962C8B-B14F-4D97-AF65-F5344CB8AC3E}">
        <p14:creationId xmlns:p14="http://schemas.microsoft.com/office/powerpoint/2010/main" val="420488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Buttons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468FE-5F4F-7346-509F-5371BF6E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7" y="4653950"/>
            <a:ext cx="1319396" cy="1467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EBB071-E8F3-C22E-6F5E-9732FF258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343" y="1315375"/>
            <a:ext cx="860227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68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Buttons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468FE-5F4F-7346-509F-5371BF6E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7" y="4653950"/>
            <a:ext cx="1319396" cy="1467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14169-C9D5-7F4A-1F67-1F47A350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637" y="1080824"/>
            <a:ext cx="9301447" cy="3344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C134E9-0B89-B4AC-0185-E42146CCE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57" y="3158316"/>
            <a:ext cx="5048955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67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Buttons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468FE-5F4F-7346-509F-5371BF6E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7" y="4653950"/>
            <a:ext cx="1319396" cy="1467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66B4C1-51F8-9DEB-1D8E-D342126A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603" y="1724724"/>
            <a:ext cx="6098001" cy="34085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9137B2-0723-D99A-B748-5D200EB4D2FE}"/>
              </a:ext>
            </a:extLst>
          </p:cNvPr>
          <p:cNvSpPr/>
          <p:nvPr/>
        </p:nvSpPr>
        <p:spPr>
          <a:xfrm>
            <a:off x="1333074" y="862491"/>
            <a:ext cx="2800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URL</a:t>
            </a:r>
          </a:p>
        </p:txBody>
      </p:sp>
    </p:spTree>
    <p:extLst>
      <p:ext uri="{BB962C8B-B14F-4D97-AF65-F5344CB8AC3E}">
        <p14:creationId xmlns:p14="http://schemas.microsoft.com/office/powerpoint/2010/main" val="85427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Buttons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468FE-5F4F-7346-509F-5371BF6E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7" y="4653950"/>
            <a:ext cx="1319396" cy="1467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4DA2BB-691B-9B4F-AE3B-975E6756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343" y="918876"/>
            <a:ext cx="9575077" cy="36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54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Button states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DA486-805A-ABC4-74E2-53CD4A1D556E}"/>
              </a:ext>
            </a:extLst>
          </p:cNvPr>
          <p:cNvSpPr txBox="1"/>
          <p:nvPr/>
        </p:nvSpPr>
        <p:spPr>
          <a:xfrm>
            <a:off x="2331288" y="1261784"/>
            <a:ext cx="8443104" cy="2334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 states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Buttons in Power BI have four possible states: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16161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Default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How buttons appear when not hovered over or selected.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16161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hover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How buttons appear when hovered over.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16161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press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How buttons appear when selected.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16161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Disabled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How buttons appear when they can't be selected.</a:t>
            </a:r>
          </a:p>
        </p:txBody>
      </p:sp>
    </p:spTree>
    <p:extLst>
      <p:ext uri="{BB962C8B-B14F-4D97-AF65-F5344CB8AC3E}">
        <p14:creationId xmlns:p14="http://schemas.microsoft.com/office/powerpoint/2010/main" val="2670190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5476D-7D3B-387C-5F35-4D39B216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C4447-EFBF-874E-20F4-76913827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91" y="2663178"/>
            <a:ext cx="4788730" cy="31378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DB40C9-64AF-F81B-8298-507E730C622E}"/>
              </a:ext>
            </a:extLst>
          </p:cNvPr>
          <p:cNvSpPr txBox="1">
            <a:spLocks/>
          </p:cNvSpPr>
          <p:nvPr/>
        </p:nvSpPr>
        <p:spPr>
          <a:xfrm>
            <a:off x="955519" y="661529"/>
            <a:ext cx="10280962" cy="21111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Exercise 29: </a:t>
            </a:r>
          </a:p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Create Buttons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94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nowledge Check 16">
            <a:extLst>
              <a:ext uri="{FF2B5EF4-FFF2-40B4-BE49-F238E27FC236}">
                <a16:creationId xmlns:a16="http://schemas.microsoft.com/office/drawing/2014/main" id="{14A112C5-DE2E-A5FD-A1A1-21F6C4D2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078" y="94780"/>
            <a:ext cx="4055806" cy="605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7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</a:t>
            </a:r>
            <a:r>
              <a:rPr kumimoji="0" lang="ar-EG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40535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You're creating a Microsoft Power BI report for a supply chain management team. They need the ability to drill through to detailed information about specific products when clicking on a product category in a visual. Which actions are necessary to set up </a:t>
            </a:r>
            <a:r>
              <a:rPr lang="en-US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drillthrough</a:t>
            </a:r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capabilities for this scenario? Select all that apply.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Create a </a:t>
            </a:r>
            <a:r>
              <a:rPr lang="en-US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drillthrough</a:t>
            </a:r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page with relevant visuals and filters.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Add conditional formatting to the product category field.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Change the theme of the report to match the supply chain branding. 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	Define </a:t>
            </a:r>
            <a:r>
              <a:rPr lang="en-US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drillthrough</a:t>
            </a:r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filters on the product category field.</a:t>
            </a:r>
          </a:p>
          <a:p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7" name="Picture 2" descr="Knowledge Check 16">
            <a:extLst>
              <a:ext uri="{FF2B5EF4-FFF2-40B4-BE49-F238E27FC236}">
                <a16:creationId xmlns:a16="http://schemas.microsoft.com/office/drawing/2014/main" id="{6295E65A-8519-887A-751D-C0B35B8D5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163" y="0"/>
            <a:ext cx="977908" cy="1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20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 </a:t>
            </a:r>
            <a:r>
              <a:rPr kumimoji="0" lang="ar-EG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40535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You're creating a Microsoft Power BI report for a supply chain management team. They need the ability to drill through to detailed information about specific products when clicking on a product category in a visual. Which actions are necessary to set up </a:t>
            </a:r>
            <a:r>
              <a:rPr lang="en-US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drillthrough</a:t>
            </a:r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capabilities for this scenario? Select all that apply.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</a:t>
            </a:r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Create a </a:t>
            </a:r>
            <a:r>
              <a:rPr lang="en-US" dirty="0" err="1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drillthrough</a:t>
            </a:r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 page with relevant visuals and filters</a:t>
            </a:r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Add conditional formatting to the product category field.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Change the theme of the report to match the supply chain branding. </a:t>
            </a:r>
          </a:p>
          <a:p>
            <a:pPr lvl="1"/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	</a:t>
            </a:r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Define </a:t>
            </a:r>
            <a:r>
              <a:rPr lang="en-US" dirty="0" err="1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drillthrough</a:t>
            </a:r>
            <a:r>
              <a:rPr lang="en-US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 filters on the product category field</a:t>
            </a:r>
            <a:r>
              <a:rPr lang="en-US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7" name="Picture 2" descr="Knowledge Check 16">
            <a:extLst>
              <a:ext uri="{FF2B5EF4-FFF2-40B4-BE49-F238E27FC236}">
                <a16:creationId xmlns:a16="http://schemas.microsoft.com/office/drawing/2014/main" id="{6295E65A-8519-887A-751D-C0B35B8D5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163" y="0"/>
            <a:ext cx="977908" cy="1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8889563-F45B-E98E-C53D-D77B2CB2ED86}"/>
              </a:ext>
            </a:extLst>
          </p:cNvPr>
          <p:cNvGrpSpPr/>
          <p:nvPr/>
        </p:nvGrpSpPr>
        <p:grpSpPr>
          <a:xfrm>
            <a:off x="3931377" y="4635207"/>
            <a:ext cx="7078063" cy="1486107"/>
            <a:chOff x="3931377" y="4635207"/>
            <a:chExt cx="7078063" cy="14861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CB11CA-7A49-FE4F-65C5-7D1766BAD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1377" y="4635207"/>
              <a:ext cx="6744641" cy="7621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B17DBA-7D43-6E0E-9400-A0104635F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1377" y="5397313"/>
              <a:ext cx="7078063" cy="724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874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6837</TotalTime>
  <Words>2098</Words>
  <Application>Microsoft Office PowerPoint</Application>
  <PresentationFormat>Widescreen</PresentationFormat>
  <Paragraphs>284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7" baseType="lpstr">
      <vt:lpstr>Arial</vt:lpstr>
      <vt:lpstr>Arial Black</vt:lpstr>
      <vt:lpstr>Calibri</vt:lpstr>
      <vt:lpstr>Calibri Light</vt:lpstr>
      <vt:lpstr>Courier New</vt:lpstr>
      <vt:lpstr>MV Boli</vt:lpstr>
      <vt:lpstr>Open Sans</vt:lpstr>
      <vt:lpstr>Segoe UI</vt:lpstr>
      <vt:lpstr>Symbol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Fawzy</cp:lastModifiedBy>
  <cp:revision>279</cp:revision>
  <cp:lastPrinted>2024-04-21T09:46:57Z</cp:lastPrinted>
  <dcterms:created xsi:type="dcterms:W3CDTF">2016-11-14T07:59:55Z</dcterms:created>
  <dcterms:modified xsi:type="dcterms:W3CDTF">2024-06-27T11:43:00Z</dcterms:modified>
</cp:coreProperties>
</file>